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notesMasterIdLst>
    <p:notesMasterId r:id="rId28"/>
  </p:notesMasterIdLst>
  <p:sldIdLst>
    <p:sldId id="453" r:id="rId3"/>
    <p:sldId id="257" r:id="rId4"/>
    <p:sldId id="273" r:id="rId5"/>
    <p:sldId id="496" r:id="rId6"/>
    <p:sldId id="466" r:id="rId7"/>
    <p:sldId id="508" r:id="rId8"/>
    <p:sldId id="506" r:id="rId9"/>
    <p:sldId id="494" r:id="rId10"/>
    <p:sldId id="504" r:id="rId11"/>
    <p:sldId id="478" r:id="rId12"/>
    <p:sldId id="497" r:id="rId13"/>
    <p:sldId id="408" r:id="rId14"/>
    <p:sldId id="510" r:id="rId15"/>
    <p:sldId id="509" r:id="rId16"/>
    <p:sldId id="507" r:id="rId17"/>
    <p:sldId id="512" r:id="rId18"/>
    <p:sldId id="367" r:id="rId19"/>
    <p:sldId id="517" r:id="rId20"/>
    <p:sldId id="511" r:id="rId21"/>
    <p:sldId id="370" r:id="rId22"/>
    <p:sldId id="501" r:id="rId23"/>
    <p:sldId id="499" r:id="rId24"/>
    <p:sldId id="495" r:id="rId25"/>
    <p:sldId id="513" r:id="rId26"/>
    <p:sldId id="51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856"/>
    <a:srgbClr val="E50056"/>
    <a:srgbClr val="F862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26741-15C8-4ACF-A096-0AD2091ED9B2}" v="12" dt="2023-06-11T07:08:49.0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80353" autoAdjust="0"/>
  </p:normalViewPr>
  <p:slideViewPr>
    <p:cSldViewPr snapToGrid="0" snapToObjects="1" showGuides="1">
      <p:cViewPr varScale="1">
        <p:scale>
          <a:sx n="51" d="100"/>
          <a:sy n="51" d="100"/>
        </p:scale>
        <p:origin x="1028" y="32"/>
      </p:cViewPr>
      <p:guideLst>
        <p:guide orient="horz" pos="2160"/>
        <p:guide pos="3840"/>
      </p:guideLst>
    </p:cSldViewPr>
  </p:slideViewPr>
  <p:notesTextViewPr>
    <p:cViewPr>
      <p:scale>
        <a:sx n="1" d="1"/>
        <a:sy n="1" d="1"/>
      </p:scale>
      <p:origin x="0" y="-2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s van Veen" userId="89a088bf-0cf2-4e2f-a851-ca99efb16cc1" providerId="ADAL" clId="{C7026741-15C8-4ACF-A096-0AD2091ED9B2}"/>
    <pc:docChg chg="undo custSel modSld sldOrd">
      <pc:chgData name="Joris van Veen" userId="89a088bf-0cf2-4e2f-a851-ca99efb16cc1" providerId="ADAL" clId="{C7026741-15C8-4ACF-A096-0AD2091ED9B2}" dt="2023-06-21T10:58:59.291" v="859" actId="20577"/>
      <pc:docMkLst>
        <pc:docMk/>
      </pc:docMkLst>
      <pc:sldChg chg="modNotesTx">
        <pc:chgData name="Joris van Veen" userId="89a088bf-0cf2-4e2f-a851-ca99efb16cc1" providerId="ADAL" clId="{C7026741-15C8-4ACF-A096-0AD2091ED9B2}" dt="2023-06-11T06:40:44.648" v="0" actId="6549"/>
        <pc:sldMkLst>
          <pc:docMk/>
          <pc:sldMk cId="15224355" sldId="370"/>
        </pc:sldMkLst>
      </pc:sldChg>
      <pc:sldChg chg="delSp">
        <pc:chgData name="Joris van Veen" userId="89a088bf-0cf2-4e2f-a851-ca99efb16cc1" providerId="ADAL" clId="{C7026741-15C8-4ACF-A096-0AD2091ED9B2}" dt="2023-06-11T07:07:49.397" v="812" actId="478"/>
        <pc:sldMkLst>
          <pc:docMk/>
          <pc:sldMk cId="3619116013" sldId="408"/>
        </pc:sldMkLst>
        <pc:picChg chg="del">
          <ac:chgData name="Joris van Veen" userId="89a088bf-0cf2-4e2f-a851-ca99efb16cc1" providerId="ADAL" clId="{C7026741-15C8-4ACF-A096-0AD2091ED9B2}" dt="2023-06-11T07:07:49.397" v="812" actId="478"/>
          <ac:picMkLst>
            <pc:docMk/>
            <pc:sldMk cId="3619116013" sldId="408"/>
            <ac:picMk id="3074" creationId="{E6657EF7-C9AA-468A-9CD7-B1EBFECA77EB}"/>
          </ac:picMkLst>
        </pc:picChg>
      </pc:sldChg>
      <pc:sldChg chg="addSp modSp mod">
        <pc:chgData name="Joris van Veen" userId="89a088bf-0cf2-4e2f-a851-ca99efb16cc1" providerId="ADAL" clId="{C7026741-15C8-4ACF-A096-0AD2091ED9B2}" dt="2023-06-11T06:45:50.284" v="120" actId="207"/>
        <pc:sldMkLst>
          <pc:docMk/>
          <pc:sldMk cId="1027462779" sldId="453"/>
        </pc:sldMkLst>
        <pc:spChg chg="add mod">
          <ac:chgData name="Joris van Veen" userId="89a088bf-0cf2-4e2f-a851-ca99efb16cc1" providerId="ADAL" clId="{C7026741-15C8-4ACF-A096-0AD2091ED9B2}" dt="2023-06-11T06:45:50.284" v="120" actId="207"/>
          <ac:spMkLst>
            <pc:docMk/>
            <pc:sldMk cId="1027462779" sldId="453"/>
            <ac:spMk id="2" creationId="{B522AB33-94CE-3B30-AE01-944FD28E20A6}"/>
          </ac:spMkLst>
        </pc:spChg>
      </pc:sldChg>
      <pc:sldChg chg="ord">
        <pc:chgData name="Joris van Veen" userId="89a088bf-0cf2-4e2f-a851-ca99efb16cc1" providerId="ADAL" clId="{C7026741-15C8-4ACF-A096-0AD2091ED9B2}" dt="2023-06-11T06:43:14.744" v="46"/>
        <pc:sldMkLst>
          <pc:docMk/>
          <pc:sldMk cId="2579048750" sldId="478"/>
        </pc:sldMkLst>
      </pc:sldChg>
      <pc:sldChg chg="addSp modSp mod modNotesTx">
        <pc:chgData name="Joris van Veen" userId="89a088bf-0cf2-4e2f-a851-ca99efb16cc1" providerId="ADAL" clId="{C7026741-15C8-4ACF-A096-0AD2091ED9B2}" dt="2023-06-11T06:51:57.217" v="149" actId="20577"/>
        <pc:sldMkLst>
          <pc:docMk/>
          <pc:sldMk cId="545429424" sldId="495"/>
        </pc:sldMkLst>
        <pc:spChg chg="mod">
          <ac:chgData name="Joris van Veen" userId="89a088bf-0cf2-4e2f-a851-ca99efb16cc1" providerId="ADAL" clId="{C7026741-15C8-4ACF-A096-0AD2091ED9B2}" dt="2023-06-11T06:43:51.020" v="53" actId="20577"/>
          <ac:spMkLst>
            <pc:docMk/>
            <pc:sldMk cId="545429424" sldId="495"/>
            <ac:spMk id="3" creationId="{052FF50C-93E5-682F-8C0B-A65DC1E7E512}"/>
          </ac:spMkLst>
        </pc:spChg>
        <pc:spChg chg="add mod">
          <ac:chgData name="Joris van Veen" userId="89a088bf-0cf2-4e2f-a851-ca99efb16cc1" providerId="ADAL" clId="{C7026741-15C8-4ACF-A096-0AD2091ED9B2}" dt="2023-06-11T06:50:29.577" v="139" actId="1076"/>
          <ac:spMkLst>
            <pc:docMk/>
            <pc:sldMk cId="545429424" sldId="495"/>
            <ac:spMk id="6" creationId="{8318CEA0-34A4-2EA1-3ECF-ABC61C2E5B8E}"/>
          </ac:spMkLst>
        </pc:spChg>
      </pc:sldChg>
      <pc:sldChg chg="addSp delSp modSp mod modNotesTx">
        <pc:chgData name="Joris van Veen" userId="89a088bf-0cf2-4e2f-a851-ca99efb16cc1" providerId="ADAL" clId="{C7026741-15C8-4ACF-A096-0AD2091ED9B2}" dt="2023-06-11T06:56:33.711" v="292" actId="1076"/>
        <pc:sldMkLst>
          <pc:docMk/>
          <pc:sldMk cId="2241578678" sldId="499"/>
        </pc:sldMkLst>
        <pc:spChg chg="mod">
          <ac:chgData name="Joris van Veen" userId="89a088bf-0cf2-4e2f-a851-ca99efb16cc1" providerId="ADAL" clId="{C7026741-15C8-4ACF-A096-0AD2091ED9B2}" dt="2023-06-11T06:50:02.585" v="135" actId="6549"/>
          <ac:spMkLst>
            <pc:docMk/>
            <pc:sldMk cId="2241578678" sldId="499"/>
            <ac:spMk id="2" creationId="{C6D9EAA8-C3BB-1597-EB93-B851D7D41C08}"/>
          </ac:spMkLst>
        </pc:spChg>
        <pc:spChg chg="mod">
          <ac:chgData name="Joris van Veen" userId="89a088bf-0cf2-4e2f-a851-ca99efb16cc1" providerId="ADAL" clId="{C7026741-15C8-4ACF-A096-0AD2091ED9B2}" dt="2023-06-11T06:53:42.218" v="152"/>
          <ac:spMkLst>
            <pc:docMk/>
            <pc:sldMk cId="2241578678" sldId="499"/>
            <ac:spMk id="3" creationId="{02213BBA-4C7B-BECD-C4C2-B1E188B53732}"/>
          </ac:spMkLst>
        </pc:spChg>
        <pc:spChg chg="add del mod">
          <ac:chgData name="Joris van Veen" userId="89a088bf-0cf2-4e2f-a851-ca99efb16cc1" providerId="ADAL" clId="{C7026741-15C8-4ACF-A096-0AD2091ED9B2}" dt="2023-06-11T06:50:53.779" v="143" actId="478"/>
          <ac:spMkLst>
            <pc:docMk/>
            <pc:sldMk cId="2241578678" sldId="499"/>
            <ac:spMk id="11" creationId="{B15A0EEE-47C9-A6DF-75C6-A1D39055C6E4}"/>
          </ac:spMkLst>
        </pc:spChg>
        <pc:spChg chg="add mod">
          <ac:chgData name="Joris van Veen" userId="89a088bf-0cf2-4e2f-a851-ca99efb16cc1" providerId="ADAL" clId="{C7026741-15C8-4ACF-A096-0AD2091ED9B2}" dt="2023-06-11T06:56:33.711" v="292" actId="1076"/>
          <ac:spMkLst>
            <pc:docMk/>
            <pc:sldMk cId="2241578678" sldId="499"/>
            <ac:spMk id="12" creationId="{36DB8F18-A65B-C1E0-8020-CAA5B4AF46D0}"/>
          </ac:spMkLst>
        </pc:spChg>
        <pc:picChg chg="mod">
          <ac:chgData name="Joris van Veen" userId="89a088bf-0cf2-4e2f-a851-ca99efb16cc1" providerId="ADAL" clId="{C7026741-15C8-4ACF-A096-0AD2091ED9B2}" dt="2023-06-11T06:56:29.823" v="291" actId="1076"/>
          <ac:picMkLst>
            <pc:docMk/>
            <pc:sldMk cId="2241578678" sldId="499"/>
            <ac:picMk id="5" creationId="{D60C0F6B-38BC-633C-CC7E-55ED2D6322F9}"/>
          </ac:picMkLst>
        </pc:picChg>
        <pc:picChg chg="mod">
          <ac:chgData name="Joris van Veen" userId="89a088bf-0cf2-4e2f-a851-ca99efb16cc1" providerId="ADAL" clId="{C7026741-15C8-4ACF-A096-0AD2091ED9B2}" dt="2023-06-11T06:54:32.520" v="159" actId="1076"/>
          <ac:picMkLst>
            <pc:docMk/>
            <pc:sldMk cId="2241578678" sldId="499"/>
            <ac:picMk id="8" creationId="{A5A082FB-5274-7F82-B61E-FE3F975A2D2E}"/>
          </ac:picMkLst>
        </pc:picChg>
        <pc:picChg chg="add mod modCrop">
          <ac:chgData name="Joris van Veen" userId="89a088bf-0cf2-4e2f-a851-ca99efb16cc1" providerId="ADAL" clId="{C7026741-15C8-4ACF-A096-0AD2091ED9B2}" dt="2023-06-11T06:54:45.449" v="160" actId="1076"/>
          <ac:picMkLst>
            <pc:docMk/>
            <pc:sldMk cId="2241578678" sldId="499"/>
            <ac:picMk id="9" creationId="{C3558E40-9161-A94E-D8C5-72E7AEA9332C}"/>
          </ac:picMkLst>
        </pc:picChg>
      </pc:sldChg>
      <pc:sldChg chg="delSp modSp mod">
        <pc:chgData name="Joris van Veen" userId="89a088bf-0cf2-4e2f-a851-ca99efb16cc1" providerId="ADAL" clId="{C7026741-15C8-4ACF-A096-0AD2091ED9B2}" dt="2023-06-11T07:08:34.459" v="818"/>
        <pc:sldMkLst>
          <pc:docMk/>
          <pc:sldMk cId="3946229641" sldId="506"/>
        </pc:sldMkLst>
        <pc:spChg chg="del mod">
          <ac:chgData name="Joris van Veen" userId="89a088bf-0cf2-4e2f-a851-ca99efb16cc1" providerId="ADAL" clId="{C7026741-15C8-4ACF-A096-0AD2091ED9B2}" dt="2023-06-11T07:08:34.459" v="818"/>
          <ac:spMkLst>
            <pc:docMk/>
            <pc:sldMk cId="3946229641" sldId="506"/>
            <ac:spMk id="6" creationId="{403FFDBB-D144-1038-5C1B-1FBB5BD3EC13}"/>
          </ac:spMkLst>
        </pc:spChg>
        <pc:picChg chg="del">
          <ac:chgData name="Joris van Veen" userId="89a088bf-0cf2-4e2f-a851-ca99efb16cc1" providerId="ADAL" clId="{C7026741-15C8-4ACF-A096-0AD2091ED9B2}" dt="2023-06-11T07:08:30.313" v="815" actId="478"/>
          <ac:picMkLst>
            <pc:docMk/>
            <pc:sldMk cId="3946229641" sldId="506"/>
            <ac:picMk id="4" creationId="{2B68D6CE-C05F-7BF9-3E75-8C50889D6525}"/>
          </ac:picMkLst>
        </pc:picChg>
      </pc:sldChg>
      <pc:sldChg chg="delSp modSp">
        <pc:chgData name="Joris van Veen" userId="89a088bf-0cf2-4e2f-a851-ca99efb16cc1" providerId="ADAL" clId="{C7026741-15C8-4ACF-A096-0AD2091ED9B2}" dt="2023-06-11T07:08:38.884" v="819" actId="1076"/>
        <pc:sldMkLst>
          <pc:docMk/>
          <pc:sldMk cId="1771592076" sldId="508"/>
        </pc:sldMkLst>
        <pc:picChg chg="del">
          <ac:chgData name="Joris van Veen" userId="89a088bf-0cf2-4e2f-a851-ca99efb16cc1" providerId="ADAL" clId="{C7026741-15C8-4ACF-A096-0AD2091ED9B2}" dt="2023-06-11T07:08:27.552" v="814" actId="478"/>
          <ac:picMkLst>
            <pc:docMk/>
            <pc:sldMk cId="1771592076" sldId="508"/>
            <ac:picMk id="4" creationId="{A36EC796-300F-AEBF-3200-6E63DE424DFA}"/>
          </ac:picMkLst>
        </pc:picChg>
        <pc:picChg chg="mod">
          <ac:chgData name="Joris van Veen" userId="89a088bf-0cf2-4e2f-a851-ca99efb16cc1" providerId="ADAL" clId="{C7026741-15C8-4ACF-A096-0AD2091ED9B2}" dt="2023-06-11T07:08:38.884" v="819" actId="1076"/>
          <ac:picMkLst>
            <pc:docMk/>
            <pc:sldMk cId="1771592076" sldId="508"/>
            <ac:picMk id="1026" creationId="{5EFB398B-4A05-261D-7241-1E668E0F6524}"/>
          </ac:picMkLst>
        </pc:picChg>
      </pc:sldChg>
      <pc:sldChg chg="addSp modSp mod">
        <pc:chgData name="Joris van Veen" userId="89a088bf-0cf2-4e2f-a851-ca99efb16cc1" providerId="ADAL" clId="{C7026741-15C8-4ACF-A096-0AD2091ED9B2}" dt="2023-06-11T07:07:30.954" v="811" actId="1076"/>
        <pc:sldMkLst>
          <pc:docMk/>
          <pc:sldMk cId="2079173429" sldId="509"/>
        </pc:sldMkLst>
        <pc:picChg chg="add mod">
          <ac:chgData name="Joris van Veen" userId="89a088bf-0cf2-4e2f-a851-ca99efb16cc1" providerId="ADAL" clId="{C7026741-15C8-4ACF-A096-0AD2091ED9B2}" dt="2023-06-11T07:07:30.954" v="811" actId="1076"/>
          <ac:picMkLst>
            <pc:docMk/>
            <pc:sldMk cId="2079173429" sldId="509"/>
            <ac:picMk id="2" creationId="{AF85AB96-D2F3-4C0C-3EE4-29AD630C4B15}"/>
          </ac:picMkLst>
        </pc:picChg>
        <pc:picChg chg="mod">
          <ac:chgData name="Joris van Veen" userId="89a088bf-0cf2-4e2f-a851-ca99efb16cc1" providerId="ADAL" clId="{C7026741-15C8-4ACF-A096-0AD2091ED9B2}" dt="2023-06-11T07:07:04.022" v="808" actId="14100"/>
          <ac:picMkLst>
            <pc:docMk/>
            <pc:sldMk cId="2079173429" sldId="509"/>
            <ac:picMk id="4" creationId="{60DEB722-15FB-481C-A117-D6595E53C20C}"/>
          </ac:picMkLst>
        </pc:picChg>
      </pc:sldChg>
      <pc:sldChg chg="addSp modSp mod">
        <pc:chgData name="Joris van Veen" userId="89a088bf-0cf2-4e2f-a851-ca99efb16cc1" providerId="ADAL" clId="{C7026741-15C8-4ACF-A096-0AD2091ED9B2}" dt="2023-06-11T07:07:19.185" v="809" actId="20577"/>
        <pc:sldMkLst>
          <pc:docMk/>
          <pc:sldMk cId="3288216356" sldId="510"/>
        </pc:sldMkLst>
        <pc:spChg chg="add mod">
          <ac:chgData name="Joris van Veen" userId="89a088bf-0cf2-4e2f-a851-ca99efb16cc1" providerId="ADAL" clId="{C7026741-15C8-4ACF-A096-0AD2091ED9B2}" dt="2023-06-11T07:07:19.185" v="809" actId="20577"/>
          <ac:spMkLst>
            <pc:docMk/>
            <pc:sldMk cId="3288216356" sldId="510"/>
            <ac:spMk id="2" creationId="{DE7F9E6E-AC53-505C-1A04-D47D23761121}"/>
          </ac:spMkLst>
        </pc:spChg>
        <pc:picChg chg="mod">
          <ac:chgData name="Joris van Veen" userId="89a088bf-0cf2-4e2f-a851-ca99efb16cc1" providerId="ADAL" clId="{C7026741-15C8-4ACF-A096-0AD2091ED9B2}" dt="2023-06-11T07:04:28.383" v="559" actId="14100"/>
          <ac:picMkLst>
            <pc:docMk/>
            <pc:sldMk cId="3288216356" sldId="510"/>
            <ac:picMk id="5" creationId="{00000000-0000-0000-0000-000000000000}"/>
          </ac:picMkLst>
        </pc:picChg>
      </pc:sldChg>
      <pc:sldChg chg="addSp modSp mod">
        <pc:chgData name="Joris van Veen" userId="89a088bf-0cf2-4e2f-a851-ca99efb16cc1" providerId="ADAL" clId="{C7026741-15C8-4ACF-A096-0AD2091ED9B2}" dt="2023-06-11T07:01:47.580" v="556" actId="255"/>
        <pc:sldMkLst>
          <pc:docMk/>
          <pc:sldMk cId="818400874" sldId="511"/>
        </pc:sldMkLst>
        <pc:spChg chg="add mod">
          <ac:chgData name="Joris van Veen" userId="89a088bf-0cf2-4e2f-a851-ca99efb16cc1" providerId="ADAL" clId="{C7026741-15C8-4ACF-A096-0AD2091ED9B2}" dt="2023-06-11T07:01:47.580" v="556" actId="255"/>
          <ac:spMkLst>
            <pc:docMk/>
            <pc:sldMk cId="818400874" sldId="511"/>
            <ac:spMk id="4" creationId="{AA531279-E13E-C5BE-7C84-53161F9B0E11}"/>
          </ac:spMkLst>
        </pc:spChg>
        <pc:picChg chg="mod">
          <ac:chgData name="Joris van Veen" userId="89a088bf-0cf2-4e2f-a851-ca99efb16cc1" providerId="ADAL" clId="{C7026741-15C8-4ACF-A096-0AD2091ED9B2}" dt="2023-06-11T06:57:08.544" v="294" actId="14100"/>
          <ac:picMkLst>
            <pc:docMk/>
            <pc:sldMk cId="818400874" sldId="511"/>
            <ac:picMk id="5" creationId="{5493C169-02B7-273B-6F98-36DC220DCE6E}"/>
          </ac:picMkLst>
        </pc:picChg>
      </pc:sldChg>
      <pc:sldChg chg="delSp modSp mod modNotesTx">
        <pc:chgData name="Joris van Veen" userId="89a088bf-0cf2-4e2f-a851-ca99efb16cc1" providerId="ADAL" clId="{C7026741-15C8-4ACF-A096-0AD2091ED9B2}" dt="2023-06-21T10:58:59.291" v="859" actId="20577"/>
        <pc:sldMkLst>
          <pc:docMk/>
          <pc:sldMk cId="1323359041" sldId="513"/>
        </pc:sldMkLst>
        <pc:spChg chg="mod">
          <ac:chgData name="Joris van Veen" userId="89a088bf-0cf2-4e2f-a851-ca99efb16cc1" providerId="ADAL" clId="{C7026741-15C8-4ACF-A096-0AD2091ED9B2}" dt="2023-06-11T06:44:15.950" v="54" actId="20577"/>
          <ac:spMkLst>
            <pc:docMk/>
            <pc:sldMk cId="1323359041" sldId="513"/>
            <ac:spMk id="2" creationId="{75BF3CA4-5AE5-77FC-A799-5B0E051CD878}"/>
          </ac:spMkLst>
        </pc:spChg>
        <pc:spChg chg="mod">
          <ac:chgData name="Joris van Veen" userId="89a088bf-0cf2-4e2f-a851-ca99efb16cc1" providerId="ADAL" clId="{C7026741-15C8-4ACF-A096-0AD2091ED9B2}" dt="2023-06-11T06:44:26.386" v="74" actId="6549"/>
          <ac:spMkLst>
            <pc:docMk/>
            <pc:sldMk cId="1323359041" sldId="513"/>
            <ac:spMk id="3" creationId="{A2052514-99D8-849C-1F7E-33930680FDCF}"/>
          </ac:spMkLst>
        </pc:spChg>
        <pc:spChg chg="del">
          <ac:chgData name="Joris van Veen" userId="89a088bf-0cf2-4e2f-a851-ca99efb16cc1" providerId="ADAL" clId="{C7026741-15C8-4ACF-A096-0AD2091ED9B2}" dt="2023-06-11T07:08:48.183" v="820" actId="478"/>
          <ac:spMkLst>
            <pc:docMk/>
            <pc:sldMk cId="1323359041" sldId="513"/>
            <ac:spMk id="5" creationId="{15989282-51D7-31BA-9898-6DA5F792DB9E}"/>
          </ac:spMkLst>
        </pc:spChg>
        <pc:picChg chg="del">
          <ac:chgData name="Joris van Veen" userId="89a088bf-0cf2-4e2f-a851-ca99efb16cc1" providerId="ADAL" clId="{C7026741-15C8-4ACF-A096-0AD2091ED9B2}" dt="2023-06-11T07:08:49.042" v="821" actId="478"/>
          <ac:picMkLst>
            <pc:docMk/>
            <pc:sldMk cId="1323359041" sldId="513"/>
            <ac:picMk id="4100" creationId="{2438137D-4139-4A18-E1C0-5485B6184F8C}"/>
          </ac:picMkLst>
        </pc:picChg>
      </pc:sldChg>
      <pc:sldChg chg="delSp">
        <pc:chgData name="Joris van Veen" userId="89a088bf-0cf2-4e2f-a851-ca99efb16cc1" providerId="ADAL" clId="{C7026741-15C8-4ACF-A096-0AD2091ED9B2}" dt="2023-06-11T07:08:10.336" v="813" actId="478"/>
        <pc:sldMkLst>
          <pc:docMk/>
          <pc:sldMk cId="522462249" sldId="517"/>
        </pc:sldMkLst>
        <pc:picChg chg="del">
          <ac:chgData name="Joris van Veen" userId="89a088bf-0cf2-4e2f-a851-ca99efb16cc1" providerId="ADAL" clId="{C7026741-15C8-4ACF-A096-0AD2091ED9B2}" dt="2023-06-11T07:08:10.336" v="813" actId="478"/>
          <ac:picMkLst>
            <pc:docMk/>
            <pc:sldMk cId="522462249" sldId="517"/>
            <ac:picMk id="3074" creationId="{7DAFE612-5E79-85A5-3D7C-09748DAD0B8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9T10:23:34.3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2719 155,'-5'-11,"-1"1,0 0,0 1,-1 0,-1 0,1 0,-2 1,1 0,-1 1,0 0,0 0,-1 1,0 0,0 0,-1 2,1-1,-1 1,0 0,-19-3,-1 3,-1 1,0 2,1 1,-1 1,0 1,1 2,-35 9,9 2,0 2,-103 47,74-21,3 3,-145 109,-127 152,211-162,7 6,6 7,7 4,-174 305,233-347,6 4,6 1,-58 203,84-222,4 1,6 1,4 0,2 210,15-256,2-1,3 0,3-1,2 0,3-1,2 0,3-2,3 0,33 56,14 8,138 175,120 90,-197-243,197 165,-245-240,2-4,3-4,193 96,-171-109,1-5,2-5,2-6,0-4,2-6,1-5,209 2,-181-21,0-7,-2-6,0-6,-1-7,276-93,-271 63,-3-6,-3-7,-3-6,-3-6,-5-6,213-186,-222 160,-5-5,-6-5,-5-5,-6-4,-6-5,102-197,-151 244,-4-1,-4-3,49-185,-77 232,-2-1,-2 1,-2-1,-3 0,-2-1,-2 1,-3 0,-1 1,-25-92,9 77,-3 1,-3 1,-3 1,-58-89,-187-209,131 198,-7 6,-6 7,-7 6,-6 8,-275-164,284 206,-3 8,-4 6,-4 9,-2 7,-3 7,-311-54,326 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61007-D337-4A97-AF82-811F77BE9512}" type="datetimeFigureOut">
              <a:rPr lang="nl-NL" smtClean="0"/>
              <a:t>21-6-2023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975E7-4466-4875-9780-79F85FC725BE}" type="slidenum">
              <a:rPr lang="nl-NL" smtClean="0"/>
              <a:t>‹nr.›</a:t>
            </a:fld>
            <a:endParaRPr lang="nl-NL"/>
          </a:p>
        </p:txBody>
      </p:sp>
    </p:spTree>
    <p:extLst>
      <p:ext uri="{BB962C8B-B14F-4D97-AF65-F5344CB8AC3E}">
        <p14:creationId xmlns:p14="http://schemas.microsoft.com/office/powerpoint/2010/main" val="139989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twerkbetersamen.nl/wp-content/uploads/2022/03/2022-03-09_12-Vragen-Poster-A3_Versie3.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ng.nl/artikelen/wat-doen-de-bovenregionale-expertisenetwerken-jeug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vng.nl/artikelen/contactgegevens-expertteams-jeug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lineklok.nl/timer/#countdown=00:05:00&amp;date=2023-05-25T09:05:01&amp;sound=xylophone&amp;loop=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1</a:t>
            </a:fld>
            <a:endParaRPr lang="nl-NL"/>
          </a:p>
        </p:txBody>
      </p:sp>
    </p:spTree>
    <p:extLst>
      <p:ext uri="{BB962C8B-B14F-4D97-AF65-F5344CB8AC3E}">
        <p14:creationId xmlns:p14="http://schemas.microsoft.com/office/powerpoint/2010/main" val="31462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Opvallend: de percentages in de verschillende studies zijn nogal uiteenlopend: hierdoor kun je geen robuuste uitspraken doen over deze cijfers. Verschil in soort studie, definiëring van begrippen en tijdstip van het bevragen van de client zijn van invloed op de uitkomsten van de studie. Het inzichtelijk krijgen van wat precies de werkzame factoren zijn is dus een ingewikkeld proces. </a:t>
            </a:r>
          </a:p>
        </p:txBody>
      </p:sp>
      <p:sp>
        <p:nvSpPr>
          <p:cNvPr id="4" name="Tijdelijke aanduiding voor dianummer 3"/>
          <p:cNvSpPr>
            <a:spLocks noGrp="1"/>
          </p:cNvSpPr>
          <p:nvPr>
            <p:ph type="sldNum" sz="quarter" idx="5"/>
          </p:nvPr>
        </p:nvSpPr>
        <p:spPr/>
        <p:txBody>
          <a:bodyPr/>
          <a:lstStyle/>
          <a:p>
            <a:fld id="{D16E60C0-0A10-41E9-BABE-84F4E7F2F6E5}" type="slidenum">
              <a:rPr lang="nl-NL" smtClean="0"/>
              <a:t>14</a:t>
            </a:fld>
            <a:endParaRPr lang="nl-NL"/>
          </a:p>
        </p:txBody>
      </p:sp>
    </p:spTree>
    <p:extLst>
      <p:ext uri="{BB962C8B-B14F-4D97-AF65-F5344CB8AC3E}">
        <p14:creationId xmlns:p14="http://schemas.microsoft.com/office/powerpoint/2010/main" val="124118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Emotionele band…..gevoel dat de ander een belangrijk betekenisvol persoon is</a:t>
            </a:r>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15</a:t>
            </a:fld>
            <a:endParaRPr lang="nl-NL"/>
          </a:p>
        </p:txBody>
      </p:sp>
    </p:spTree>
    <p:extLst>
      <p:ext uri="{BB962C8B-B14F-4D97-AF65-F5344CB8AC3E}">
        <p14:creationId xmlns:p14="http://schemas.microsoft.com/office/powerpoint/2010/main" val="22089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lphaLcParenR"/>
            </a:pPr>
            <a:r>
              <a:rPr lang="nl-NL" dirty="0"/>
              <a:t>Betrokkenheid: mat</a:t>
            </a:r>
            <a:r>
              <a:rPr lang="nl-NL" baseline="0" dirty="0"/>
              <a:t>e waarin de afzonderlijke gezinsleden de hulp als betekenisvol zien, mate waarin ze samen met de </a:t>
            </a:r>
            <a:r>
              <a:rPr lang="nl-NL" baseline="0" dirty="0" err="1"/>
              <a:t>hv</a:t>
            </a:r>
            <a:r>
              <a:rPr lang="nl-NL" baseline="0" dirty="0"/>
              <a:t> aan de slag gaan, de ruimte krijgen te onderhandelen over de hulpverleningsdoelen en taken, en deze ter discussie mogen stellen.</a:t>
            </a:r>
          </a:p>
          <a:p>
            <a:pPr marL="228600" indent="-228600">
              <a:buAutoNum type="alphaLcParenR"/>
            </a:pPr>
            <a:r>
              <a:rPr lang="nl-NL" baseline="0" dirty="0"/>
              <a:t>Hulpverlener ‘is er ‘ voor de </a:t>
            </a:r>
            <a:r>
              <a:rPr lang="nl-NL" baseline="0" dirty="0" err="1"/>
              <a:t>clienten</a:t>
            </a:r>
            <a:r>
              <a:rPr lang="nl-NL" baseline="0" dirty="0"/>
              <a:t>, verbinding met de gezinsleden</a:t>
            </a:r>
          </a:p>
          <a:p>
            <a:pPr marL="228600" indent="-228600">
              <a:buAutoNum type="alphaLcParenR"/>
            </a:pPr>
            <a:r>
              <a:rPr lang="nl-NL" baseline="0" dirty="0"/>
              <a:t>Gezinsleden durven risico’s te nemen in de therapie, zaken te benoemen en open en flexibel kunnen zijn. Comfortabel in het gesprek.</a:t>
            </a:r>
          </a:p>
          <a:p>
            <a:pPr marL="228600" indent="-228600">
              <a:buAutoNum type="alphaLcParenR"/>
            </a:pPr>
            <a:r>
              <a:rPr lang="nl-NL" baseline="0" dirty="0"/>
              <a:t>Gevoel van solidariteit in het gezin; “we zitten hier samen in”, gevoelde eenheid (</a:t>
            </a:r>
            <a:r>
              <a:rPr lang="nl-NL" baseline="0" dirty="0" err="1"/>
              <a:t>within</a:t>
            </a:r>
            <a:r>
              <a:rPr lang="nl-NL" baseline="0" dirty="0"/>
              <a:t> family </a:t>
            </a:r>
            <a:r>
              <a:rPr lang="nl-NL" baseline="0" dirty="0" err="1"/>
              <a:t>alliance</a:t>
            </a:r>
            <a:r>
              <a:rPr lang="nl-NL" baseline="0" dirty="0"/>
              <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51767-4581-4084-9518-D3DA1668CD5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74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lphaLcParenR"/>
            </a:pPr>
            <a:r>
              <a:rPr lang="nl-NL" dirty="0"/>
              <a:t>Betrokkenheid: mat</a:t>
            </a:r>
            <a:r>
              <a:rPr lang="nl-NL" baseline="0" dirty="0"/>
              <a:t>e waarin de afzonderlijke gezinsleden de hulp als betekenisvol zien, mate waarin ze samen met de </a:t>
            </a:r>
            <a:r>
              <a:rPr lang="nl-NL" baseline="0" dirty="0" err="1"/>
              <a:t>hv</a:t>
            </a:r>
            <a:r>
              <a:rPr lang="nl-NL" baseline="0" dirty="0"/>
              <a:t> aan de slag gaan, de ruimte krijgen te onderhandelen over de hulpverleningsdoelen en taken, en deze ter discussie mogen stellen.</a:t>
            </a:r>
          </a:p>
          <a:p>
            <a:pPr marL="228600" indent="-228600">
              <a:buAutoNum type="alphaLcParenR"/>
            </a:pPr>
            <a:r>
              <a:rPr lang="nl-NL" baseline="0" dirty="0"/>
              <a:t>Hulpverlener ‘is er ‘ voor de </a:t>
            </a:r>
            <a:r>
              <a:rPr lang="nl-NL" baseline="0" dirty="0" err="1"/>
              <a:t>clienten</a:t>
            </a:r>
            <a:r>
              <a:rPr lang="nl-NL" baseline="0" dirty="0"/>
              <a:t>, verbinding met de gezinsleden</a:t>
            </a:r>
          </a:p>
          <a:p>
            <a:pPr marL="228600" indent="-228600">
              <a:buAutoNum type="alphaLcParenR"/>
            </a:pPr>
            <a:r>
              <a:rPr lang="nl-NL" baseline="0" dirty="0"/>
              <a:t>Gezinsleden durven risico’s te nemen in de therapie, zaken te benoemen en open en flexibel kunnen zijn. Comfortabel in het gesprek.</a:t>
            </a:r>
          </a:p>
          <a:p>
            <a:pPr marL="228600" indent="-228600">
              <a:buAutoNum type="alphaLcParenR"/>
            </a:pPr>
            <a:r>
              <a:rPr lang="nl-NL" baseline="0" dirty="0"/>
              <a:t>Gevoel van solidariteit in het gezin; “we zitten hier samen in”, gevoelde eenheid (</a:t>
            </a:r>
            <a:r>
              <a:rPr lang="nl-NL" baseline="0" dirty="0" err="1"/>
              <a:t>within</a:t>
            </a:r>
            <a:r>
              <a:rPr lang="nl-NL" baseline="0" dirty="0"/>
              <a:t> family </a:t>
            </a:r>
            <a:r>
              <a:rPr lang="nl-NL" baseline="0" dirty="0" err="1"/>
              <a:t>alliance</a:t>
            </a:r>
            <a:r>
              <a:rPr lang="nl-NL" baseline="0" dirty="0"/>
              <a:t>)</a:t>
            </a:r>
          </a:p>
          <a:p>
            <a:pPr marL="0" indent="0">
              <a:buNone/>
            </a:pPr>
            <a:endParaRPr lang="nl-NL"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51767-4581-4084-9518-D3DA1668CD5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77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lphaLcParenR"/>
            </a:pPr>
            <a:r>
              <a:rPr lang="nl-NL" dirty="0"/>
              <a:t>Betrokkenheid: mat</a:t>
            </a:r>
            <a:r>
              <a:rPr lang="nl-NL" baseline="0" dirty="0"/>
              <a:t>e waarin de afzonderlijke gezinsleden de hulp als betekenisvol zien, mate waarin ze samen met de </a:t>
            </a:r>
            <a:r>
              <a:rPr lang="nl-NL" baseline="0" dirty="0" err="1"/>
              <a:t>hv</a:t>
            </a:r>
            <a:r>
              <a:rPr lang="nl-NL" baseline="0" dirty="0"/>
              <a:t> aan de slag gaan, de ruimte krijgen te onderhandelen over de hulpverleningsdoelen en taken, en deze ter discussie mogen stellen.</a:t>
            </a:r>
          </a:p>
          <a:p>
            <a:pPr marL="228600" indent="-228600">
              <a:buAutoNum type="alphaLcParenR"/>
            </a:pPr>
            <a:r>
              <a:rPr lang="nl-NL" baseline="0" dirty="0"/>
              <a:t>Hulpverlener ‘is er ‘ voor de </a:t>
            </a:r>
            <a:r>
              <a:rPr lang="nl-NL" baseline="0" dirty="0" err="1"/>
              <a:t>clienten</a:t>
            </a:r>
            <a:r>
              <a:rPr lang="nl-NL" baseline="0" dirty="0"/>
              <a:t>, verbinding met de gezinsleden</a:t>
            </a:r>
          </a:p>
          <a:p>
            <a:pPr marL="228600" indent="-228600">
              <a:buAutoNum type="alphaLcParenR"/>
            </a:pPr>
            <a:r>
              <a:rPr lang="nl-NL" baseline="0" dirty="0"/>
              <a:t>Gezinsleden durven risico’s te nemen in de therapie, zaken te benoemen en open en flexibel kunnen zijn. Comfortabel in het gesprek.</a:t>
            </a:r>
          </a:p>
          <a:p>
            <a:pPr marL="228600" indent="-228600">
              <a:buAutoNum type="alphaLcParenR"/>
            </a:pPr>
            <a:r>
              <a:rPr lang="nl-NL" baseline="0" dirty="0"/>
              <a:t>Gevoel van solidariteit in het gezin; “we zitten hier samen in”, gevoelde eenheid (</a:t>
            </a:r>
            <a:r>
              <a:rPr lang="nl-NL" baseline="0" dirty="0" err="1"/>
              <a:t>within</a:t>
            </a:r>
            <a:r>
              <a:rPr lang="nl-NL" baseline="0" dirty="0"/>
              <a:t> family </a:t>
            </a:r>
            <a:r>
              <a:rPr lang="nl-NL" baseline="0" dirty="0" err="1"/>
              <a:t>alliance</a:t>
            </a:r>
            <a:r>
              <a:rPr lang="nl-NL" baseline="0" dirty="0"/>
              <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51767-4581-4084-9518-D3DA1668CD5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29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19</a:t>
            </a:fld>
            <a:endParaRPr lang="nl-NL"/>
          </a:p>
        </p:txBody>
      </p:sp>
    </p:spTree>
    <p:extLst>
      <p:ext uri="{BB962C8B-B14F-4D97-AF65-F5344CB8AC3E}">
        <p14:creationId xmlns:p14="http://schemas.microsoft.com/office/powerpoint/2010/main" val="92158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51767-4581-4084-9518-D3DA1668CD5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16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Poster 12 plaatjes A3_V2.indd (netwerkbetersamen.nl)</a:t>
            </a:r>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22</a:t>
            </a:fld>
            <a:endParaRPr lang="nl-NL"/>
          </a:p>
        </p:txBody>
      </p:sp>
    </p:spTree>
    <p:extLst>
      <p:ext uri="{BB962C8B-B14F-4D97-AF65-F5344CB8AC3E}">
        <p14:creationId xmlns:p14="http://schemas.microsoft.com/office/powerpoint/2010/main" val="2728817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Arial" panose="020B0604020202020204" pitchFamily="34" charset="0"/>
              <a:buChar char="•"/>
            </a:pPr>
            <a:r>
              <a:rPr lang="nl-NL" dirty="0"/>
              <a:t>https://www.han.nl/nieuws/2023/04/onderzoek-leertraject-gelijkwaardig-samenwerken/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1. Rakende ervaringsverhalen (zoals de theaterlezing) en confrontatie met of bewust worden van vooroordelen en/of frames die men onbewust toepast. </a:t>
            </a:r>
          </a:p>
          <a:p>
            <a:pPr marL="342900" indent="-342900">
              <a:buFont typeface="Arial" panose="020B0604020202020204" pitchFamily="34" charset="0"/>
              <a:buChar char="•"/>
            </a:pPr>
            <a:r>
              <a:rPr lang="nl-NL" dirty="0"/>
              <a:t>2. Theoretische en </a:t>
            </a:r>
            <a:r>
              <a:rPr lang="nl-NL" dirty="0" err="1"/>
              <a:t>evidence-based</a:t>
            </a:r>
            <a:r>
              <a:rPr lang="nl-NL" dirty="0"/>
              <a:t> verdieping over gelijkwaardig samenwerken en hoe dit te bevorderen. </a:t>
            </a:r>
          </a:p>
          <a:p>
            <a:pPr marL="342900" indent="-342900">
              <a:buFont typeface="Arial" panose="020B0604020202020204" pitchFamily="34" charset="0"/>
              <a:buChar char="•"/>
            </a:pPr>
            <a:r>
              <a:rPr lang="nl-NL" dirty="0"/>
              <a:t>3. Zelf oefenen in de bijeenkomsten en in de eigen praktijk, met zelfgekozen strategieën en hierop reflecteren </a:t>
            </a:r>
          </a:p>
          <a:p>
            <a:pPr marL="342900" indent="-342900">
              <a:buFont typeface="Arial" panose="020B0604020202020204" pitchFamily="34" charset="0"/>
              <a:buChar char="•"/>
            </a:pPr>
            <a:r>
              <a:rPr lang="nl-NL" dirty="0"/>
              <a:t>4. Monitoren (bijvoorbeeld d.m.v. een feedbacktool zoals bijvoorbeeld de SRS) en bespreken van de resultaten met ouders en jeugdigen, om zo samen te leren over de eigen samenwerking en de mate waarin die gelijkwaardig is en de strategieën waar nodig aan te passen </a:t>
            </a:r>
          </a:p>
          <a:p>
            <a:pPr marL="342900" indent="-342900">
              <a:buFont typeface="Arial" panose="020B0604020202020204" pitchFamily="34" charset="0"/>
              <a:buChar char="•"/>
            </a:pPr>
            <a:r>
              <a:rPr lang="nl-NL" dirty="0"/>
              <a:t>5. In de organisatie / het team werken aan gelijkwaardigheid</a:t>
            </a:r>
          </a:p>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23</a:t>
            </a:fld>
            <a:endParaRPr lang="nl-NL"/>
          </a:p>
        </p:txBody>
      </p:sp>
    </p:spTree>
    <p:extLst>
      <p:ext uri="{BB962C8B-B14F-4D97-AF65-F5344CB8AC3E}">
        <p14:creationId xmlns:p14="http://schemas.microsoft.com/office/powerpoint/2010/main" val="188866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lvl="0" indent="-285750">
              <a:lnSpc>
                <a:spcPct val="107000"/>
              </a:lnSpc>
              <a:buFont typeface="Arial" panose="020B0604020202020204" pitchFamily="34" charset="0"/>
              <a:buChar char="•"/>
            </a:pPr>
            <a:r>
              <a:rPr lang="nl-NL" sz="1200" dirty="0">
                <a:latin typeface="Calibri" panose="020F0502020204030204" pitchFamily="34" charset="0"/>
                <a:ea typeface="Calibri" panose="020F0502020204030204" pitchFamily="34" charset="0"/>
                <a:cs typeface="Times New Roman" panose="02020603050405020304" pitchFamily="18" charset="0"/>
              </a:rPr>
              <a:t>meer met cliënten en hun naasten regelmatig stil te staan bij hoe alle betrokkenen de alliantie ervaren (klik? Zelf </a:t>
            </a:r>
            <a:r>
              <a:rPr lang="nl-NL" sz="1200" dirty="0" err="1">
                <a:latin typeface="Calibri" panose="020F0502020204030204" pitchFamily="34" charset="0"/>
                <a:ea typeface="Calibri" panose="020F0502020204030204" pitchFamily="34" charset="0"/>
                <a:cs typeface="Times New Roman" panose="02020603050405020304" pitchFamily="18" charset="0"/>
              </a:rPr>
              <a:t>disclosure</a:t>
            </a:r>
            <a:r>
              <a:rPr lang="nl-NL" sz="1200" dirty="0">
                <a:latin typeface="Calibri" panose="020F0502020204030204" pitchFamily="34" charset="0"/>
                <a:ea typeface="Calibri" panose="020F0502020204030204" pitchFamily="34" charset="0"/>
                <a:cs typeface="Times New Roman" panose="02020603050405020304" pitchFamily="18" charset="0"/>
              </a:rPr>
              <a:t>? Gelijkwaardigheid? </a:t>
            </a:r>
            <a:r>
              <a:rPr lang="nl-NL" dirty="0">
                <a:latin typeface="Calibri" panose="020F0502020204030204" pitchFamily="34" charset="0"/>
                <a:ea typeface="Calibri" panose="020F0502020204030204" pitchFamily="34" charset="0"/>
                <a:cs typeface="Times New Roman" panose="02020603050405020304" pitchFamily="18" charset="0"/>
              </a:rPr>
              <a:t>G</a:t>
            </a:r>
            <a:r>
              <a:rPr lang="nl-NL" sz="1200" dirty="0">
                <a:latin typeface="Calibri" panose="020F0502020204030204" pitchFamily="34" charset="0"/>
                <a:ea typeface="Calibri" panose="020F0502020204030204" pitchFamily="34" charset="0"/>
                <a:cs typeface="Times New Roman" panose="02020603050405020304" pitchFamily="18" charset="0"/>
              </a:rPr>
              <a:t>ezien </a:t>
            </a:r>
            <a:r>
              <a:rPr lang="nl-NL" sz="1200" dirty="0" err="1">
                <a:latin typeface="Calibri" panose="020F0502020204030204" pitchFamily="34" charset="0"/>
                <a:ea typeface="Calibri" panose="020F0502020204030204" pitchFamily="34" charset="0"/>
                <a:cs typeface="Times New Roman" panose="02020603050405020304" pitchFamily="18" charset="0"/>
              </a:rPr>
              <a:t>Etc</a:t>
            </a:r>
            <a:r>
              <a:rPr lang="nl-NL" sz="1200" dirty="0">
                <a:latin typeface="Calibri" panose="020F0502020204030204" pitchFamily="34" charset="0"/>
                <a:ea typeface="Calibri" panose="020F0502020204030204" pitchFamily="34" charset="0"/>
                <a:cs typeface="Times New Roman" panose="02020603050405020304" pitchFamily="18" charset="0"/>
              </a:rPr>
              <a:t>) en hoe zij willen samenwerken</a:t>
            </a:r>
          </a:p>
          <a:p>
            <a:pPr marL="285750" lvl="0" indent="-285750">
              <a:lnSpc>
                <a:spcPct val="107000"/>
              </a:lnSpc>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 v</a:t>
            </a:r>
            <a:r>
              <a:rPr lang="nl-NL" dirty="0">
                <a:latin typeface="Calibri" panose="020F0502020204030204" pitchFamily="34" charset="0"/>
                <a:ea typeface="Calibri" panose="020F0502020204030204" pitchFamily="34" charset="0"/>
                <a:cs typeface="Times New Roman" panose="02020603050405020304" pitchFamily="18" charset="0"/>
              </a:rPr>
              <a:t>aker </a:t>
            </a:r>
            <a:r>
              <a:rPr lang="nl-NL" sz="1200" dirty="0">
                <a:effectLst/>
                <a:latin typeface="Calibri" panose="020F0502020204030204" pitchFamily="34" charset="0"/>
                <a:ea typeface="Calibri" panose="020F0502020204030204" pitchFamily="34" charset="0"/>
                <a:cs typeface="Times New Roman" panose="02020603050405020304" pitchFamily="18" charset="0"/>
              </a:rPr>
              <a:t>te toetsen hoe cliënten en naasten de alliantie beleven (op alle onderdelen) en op basis daarvan je doelen en aanpak bij te stellen (werken we nog steeds aan jullie doelen, zijn we niet te snel tot een conclusie gekomen, heb ik genoeg rekening gehouden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mt</a:t>
            </a:r>
            <a:r>
              <a:rPr lang="nl-NL" sz="1200" dirty="0">
                <a:effectLst/>
                <a:latin typeface="Calibri" panose="020F0502020204030204" pitchFamily="34" charset="0"/>
                <a:ea typeface="Calibri" panose="020F0502020204030204" pitchFamily="34" charset="0"/>
                <a:cs typeface="Times New Roman" panose="02020603050405020304" pitchFamily="18" charset="0"/>
              </a:rPr>
              <a:t> ……hebben jullie voldoende invloed ….heb ik voldoende rekening gehouden met jullie deskundigheid, is de relatie voldoende gelijkwaardig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etc</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etc</a:t>
            </a: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lnSpc>
                <a:spcPct val="107000"/>
              </a:lnSpc>
              <a:buFont typeface="Arial" panose="020B0604020202020204" pitchFamily="34" charset="0"/>
              <a:buChar char="•"/>
            </a:pPr>
            <a:r>
              <a:rPr lang="nl-NL" sz="1200" dirty="0">
                <a:latin typeface="Calibri" panose="020F0502020204030204" pitchFamily="34" charset="0"/>
                <a:ea typeface="Calibri" panose="020F0502020204030204" pitchFamily="34" charset="0"/>
                <a:cs typeface="Times New Roman" panose="02020603050405020304" pitchFamily="18" charset="0"/>
              </a:rPr>
              <a:t>…….meer ruimte creëren voor professionals om effectief te handelen/ samen te werken - te leren van elkaar (supervisie en intervisie). </a:t>
            </a:r>
          </a:p>
          <a:p>
            <a:pPr marL="285750" lvl="0" indent="-285750">
              <a:lnSpc>
                <a:spcPct val="107000"/>
              </a:lnSpc>
              <a:buFont typeface="Arial" panose="020B0604020202020204" pitchFamily="34" charset="0"/>
              <a:buChar cha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dirty="0"/>
              <a:t>Met jeugdigen en hun ouders in gesprek gaan over de vraag hoe zij willen samenwerken?</a:t>
            </a:r>
          </a:p>
          <a:p>
            <a:pPr marL="342900" indent="-342900">
              <a:buFont typeface="Arial" panose="020B0604020202020204" pitchFamily="34" charset="0"/>
              <a:buChar char="•"/>
            </a:pPr>
            <a:r>
              <a:rPr lang="nl-NL" dirty="0"/>
              <a:t>Werkelijk samen geformuleerde en doorleefde doelen formuleren (wat zij willen leren en wat hun doel is)?</a:t>
            </a:r>
          </a:p>
          <a:p>
            <a:pPr marL="342900" indent="-342900">
              <a:buFont typeface="Arial" panose="020B0604020202020204" pitchFamily="34" charset="0"/>
              <a:buChar char="•"/>
            </a:pPr>
            <a:r>
              <a:rPr lang="nl-NL" dirty="0"/>
              <a:t>Gelijkwaardig zijn door oprechte nieuwsgierigheid en niet te snel tot conclusies komen? </a:t>
            </a:r>
          </a:p>
          <a:p>
            <a:pPr marL="702900" lvl="1" indent="-342900"/>
            <a:r>
              <a:rPr lang="nl-NL" dirty="0"/>
              <a:t>Minder primair gericht zijn als hulp op wat je straks in de behandeling moet doen en gesprek voeren in kader van behandeling (zonder eigen agenda luisteren).</a:t>
            </a:r>
          </a:p>
          <a:p>
            <a:pPr marL="342900" indent="-342900">
              <a:buFont typeface="Arial" panose="020B0604020202020204" pitchFamily="34" charset="0"/>
              <a:buChar char="•"/>
            </a:pPr>
            <a:r>
              <a:rPr lang="nl-NL" dirty="0"/>
              <a:t>Niet alleen luisteren maar ook daadwerkelijk met de deskundigheid van de ouder? (inbreng) iets doen (invloed en zeggenschap)</a:t>
            </a:r>
          </a:p>
          <a:p>
            <a:pPr marL="285750" lvl="0" indent="-285750">
              <a:lnSpc>
                <a:spcPct val="107000"/>
              </a:lnSpc>
              <a:buFont typeface="Arial" panose="020B0604020202020204" pitchFamily="34" charset="0"/>
              <a:buChar cha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24</a:t>
            </a:fld>
            <a:endParaRPr lang="nl-NL"/>
          </a:p>
        </p:txBody>
      </p:sp>
    </p:spTree>
    <p:extLst>
      <p:ext uri="{BB962C8B-B14F-4D97-AF65-F5344CB8AC3E}">
        <p14:creationId xmlns:p14="http://schemas.microsoft.com/office/powerpoint/2010/main" val="65835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Wat doen de Bovenregionale Expertisenetwerken Jeugd? | VNG</a:t>
            </a:r>
            <a:endParaRPr lang="nl-NL" dirty="0"/>
          </a:p>
          <a:p>
            <a:endParaRPr lang="nl-NL" dirty="0"/>
          </a:p>
          <a:p>
            <a:pPr algn="l"/>
            <a:r>
              <a:rPr lang="nl-NL" b="1" i="0" dirty="0">
                <a:solidFill>
                  <a:srgbClr val="1A1A1A"/>
                </a:solidFill>
                <a:effectLst/>
                <a:latin typeface="Avenir"/>
              </a:rPr>
              <a:t>Nederland telt 8 Bovenregionale Expertisenetwerken Jeugd die voorkomen dat jeugdigen met complexe hulpvragen tussen wal en schip vallen. Vanuit een onafhankelijke positie ondersteunen ze de jeugdhulpregio’s en de regionale expertteams om samen met jeugdigen, ouders, hulpverleners en gemeenten een onvoorwaardelijke oplossing te vinden. Dat wil zeggen: een oplossing waar jeugdigen en hun ouders achter staan, die helpt en uitvoerbaar is – ook op lange termijn. Het ministerie van Volksgezondheid, Welzijn en Sport geeft opdracht en financiert de bovenregionale netwerken.</a:t>
            </a:r>
          </a:p>
          <a:p>
            <a:pPr algn="l"/>
            <a:endParaRPr lang="nl-NL" b="1" i="0" dirty="0">
              <a:solidFill>
                <a:srgbClr val="1A1A1A"/>
              </a:solidFill>
              <a:effectLst/>
              <a:latin typeface="Avenir"/>
            </a:endParaRPr>
          </a:p>
          <a:p>
            <a:pPr algn="l"/>
            <a:r>
              <a:rPr lang="nl-NL" b="0" i="0" dirty="0">
                <a:solidFill>
                  <a:srgbClr val="1A1A1A"/>
                </a:solidFill>
                <a:effectLst/>
                <a:latin typeface="Avenir"/>
              </a:rPr>
              <a:t>Het gebeurt te vaak dat zeer kwetsbare jeugdigen tot 23 jaar met complexe en meervoudige, weinig voorkomende problematiek, vastlopen in de zorg en niet de juiste hulp krijgen. </a:t>
            </a:r>
          </a:p>
          <a:p>
            <a:pPr algn="l"/>
            <a:endParaRPr lang="nl-NL" b="0" i="0" dirty="0">
              <a:solidFill>
                <a:srgbClr val="1A1A1A"/>
              </a:solidFill>
              <a:effectLst/>
              <a:latin typeface="Avenir"/>
            </a:endParaRPr>
          </a:p>
          <a:p>
            <a:pPr algn="l"/>
            <a:r>
              <a:rPr lang="nl-NL" b="0" i="0" dirty="0">
                <a:solidFill>
                  <a:srgbClr val="1A1A1A"/>
                </a:solidFill>
                <a:effectLst/>
                <a:latin typeface="Avenir"/>
              </a:rPr>
              <a:t>Om die reden heeft elke jeugdhulpregio in Nederland, in totaal 42, een </a:t>
            </a:r>
            <a:r>
              <a:rPr lang="nl-NL" b="0" i="0" u="sng" dirty="0">
                <a:solidFill>
                  <a:srgbClr val="004488"/>
                </a:solidFill>
                <a:effectLst/>
                <a:latin typeface="Avenir"/>
                <a:hlinkClick r:id="rId4"/>
              </a:rPr>
              <a:t>regionaal expertteam</a:t>
            </a:r>
            <a:r>
              <a:rPr lang="nl-NL" b="0" i="0" dirty="0">
                <a:solidFill>
                  <a:srgbClr val="1A1A1A"/>
                </a:solidFill>
                <a:effectLst/>
                <a:latin typeface="Avenir"/>
              </a:rPr>
              <a:t>. Hier kunnen jeugdigen en gezinnen met complexe hulpvragen terecht als voorliggende wegen onvoldoende tot passende oplossingen leiden. Er is in de expertteams ruime expertise aanwezig om antwoorden te vinden op de gestelde vragen. </a:t>
            </a:r>
          </a:p>
          <a:p>
            <a:pPr algn="l"/>
            <a:endParaRPr lang="nl-NL" b="0" i="0" dirty="0">
              <a:solidFill>
                <a:srgbClr val="1A1A1A"/>
              </a:solidFill>
              <a:effectLst/>
              <a:latin typeface="Avenir"/>
            </a:endParaRPr>
          </a:p>
          <a:p>
            <a:pPr algn="l"/>
            <a:r>
              <a:rPr lang="nl-NL" b="0" i="0" dirty="0">
                <a:solidFill>
                  <a:srgbClr val="1A1A1A"/>
                </a:solidFill>
                <a:effectLst/>
                <a:latin typeface="Avenir"/>
              </a:rPr>
              <a:t>Het bovenregionaal expertisenetwerk is </a:t>
            </a:r>
            <a:r>
              <a:rPr lang="nl-NL" b="1" i="0" dirty="0">
                <a:solidFill>
                  <a:srgbClr val="1A1A1A"/>
                </a:solidFill>
                <a:effectLst/>
                <a:latin typeface="Avenir"/>
              </a:rPr>
              <a:t>een lerend netwerk </a:t>
            </a:r>
            <a:r>
              <a:rPr lang="nl-NL" b="0" i="0" dirty="0">
                <a:solidFill>
                  <a:srgbClr val="1A1A1A"/>
                </a:solidFill>
                <a:effectLst/>
                <a:latin typeface="Avenir"/>
              </a:rPr>
              <a:t>en sluit aan bij de bestaande infrastructuur zoals de regionale expertteams.  Als </a:t>
            </a:r>
            <a:r>
              <a:rPr lang="nl-NL" b="1" i="0" dirty="0">
                <a:solidFill>
                  <a:srgbClr val="FF0000"/>
                </a:solidFill>
                <a:effectLst/>
                <a:highlight>
                  <a:srgbClr val="FFFF00"/>
                </a:highlight>
                <a:latin typeface="Avenir"/>
              </a:rPr>
              <a:t>continu ontwikkelend netwerk </a:t>
            </a:r>
            <a:r>
              <a:rPr lang="nl-NL" b="0" i="0" dirty="0">
                <a:solidFill>
                  <a:srgbClr val="1A1A1A"/>
                </a:solidFill>
                <a:effectLst/>
                <a:latin typeface="Avenir"/>
              </a:rPr>
              <a:t>willen we  al doende leren wat het verschil kan maken in een situatie die dreigt vast te lopen of vastgelopen is. Leren van opgedane ervaringen, goede praktijken en knelpunten. Ondersteunen – met geld of expertise - van innovaties om te onderzoeken wat werkt en wat niet. </a:t>
            </a:r>
          </a:p>
          <a:p>
            <a:pPr algn="l"/>
            <a:r>
              <a:rPr lang="nl-NL" b="0" i="0" dirty="0">
                <a:solidFill>
                  <a:srgbClr val="1A1A1A"/>
                </a:solidFill>
                <a:effectLst/>
                <a:latin typeface="Avenir"/>
              </a:rPr>
              <a:t>Door goed te monitoren en kennis te delen leren de bovenregionale netwerken gezamenlijk steeds beter waar precies de knelpunten zitten om aan de meest kwetsbare jeugdigen de passende hulp te kunnen bieden. De uitkomsten agenderen de netwerken op de juiste plekken. We dagen bestuur, beleid en uitvoering uit om het jeugdhulpstelsel en -landschap blijvend de verbeteren. We houden vol, juist als het moeilijk wordt. Zoals jeugdigen en gezinnen dat ook steeds doen.</a:t>
            </a:r>
          </a:p>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2</a:t>
            </a:fld>
            <a:endParaRPr lang="nl-NL"/>
          </a:p>
        </p:txBody>
      </p:sp>
    </p:spTree>
    <p:extLst>
      <p:ext uri="{BB962C8B-B14F-4D97-AF65-F5344CB8AC3E}">
        <p14:creationId xmlns:p14="http://schemas.microsoft.com/office/powerpoint/2010/main" val="66368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3</a:t>
            </a:fld>
            <a:endParaRPr lang="nl-NL"/>
          </a:p>
        </p:txBody>
      </p:sp>
    </p:spTree>
    <p:extLst>
      <p:ext uri="{BB962C8B-B14F-4D97-AF65-F5344CB8AC3E}">
        <p14:creationId xmlns:p14="http://schemas.microsoft.com/office/powerpoint/2010/main" val="370150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boto" panose="02000000000000000000" pitchFamily="2" charset="0"/>
              </a:rPr>
              <a:t>Deze methodiek van casusreviews pakt positief uit. Onbevooroordeeld luisteren naar het levensverhaal van een jeugdige, met aandacht voor schijnbaar onbeduidende details, lijkt helend voor zowel jongeren als ouders. </a:t>
            </a:r>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4</a:t>
            </a:fld>
            <a:endParaRPr lang="nl-NL"/>
          </a:p>
        </p:txBody>
      </p:sp>
    </p:spTree>
    <p:extLst>
      <p:ext uri="{BB962C8B-B14F-4D97-AF65-F5344CB8AC3E}">
        <p14:creationId xmlns:p14="http://schemas.microsoft.com/office/powerpoint/2010/main" val="390879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met elkaar met 10 a4tjes de hoogste toren. </a:t>
            </a:r>
            <a:r>
              <a:rPr lang="nl-NL" dirty="0">
                <a:hlinkClick r:id="rId3"/>
              </a:rPr>
              <a:t>04:54 - Online Timer - OnlineKlok.nl</a:t>
            </a:r>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6</a:t>
            </a:fld>
            <a:endParaRPr lang="nl-NL"/>
          </a:p>
        </p:txBody>
      </p:sp>
    </p:spTree>
    <p:extLst>
      <p:ext uri="{BB962C8B-B14F-4D97-AF65-F5344CB8AC3E}">
        <p14:creationId xmlns:p14="http://schemas.microsoft.com/office/powerpoint/2010/main" val="171200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enkelvoudige en eenvoudige vragen is ons aanbod enorm goed ingericht om met onze deskundigheid heel goed deze vraag </a:t>
            </a:r>
            <a:r>
              <a:rPr lang="nl-NL" dirty="0" err="1"/>
              <a:t>efficient</a:t>
            </a:r>
            <a:r>
              <a:rPr lang="nl-NL" dirty="0"/>
              <a:t> vanuit onze specialisme te beantwoorden. Wij zijn </a:t>
            </a:r>
          </a:p>
          <a:p>
            <a:r>
              <a:rPr lang="nl-NL" dirty="0"/>
              <a:t>Maar bij complexe vragen (meervoudige, niet eenvoudige vragen; venijnige, langdurende problemen, meerdere gebieden) helpt onze enkelvoudige oplossing niet meer. Door de complexiteit is het niet direct duidelijk waar het werkelijk om gaat (bij de ander) zijn er dus ook meerdere oplossingen, ingangen en antwoorden </a:t>
            </a:r>
            <a:r>
              <a:rPr lang="nl-NL" dirty="0" err="1"/>
              <a:t>mopgelijk</a:t>
            </a:r>
            <a:r>
              <a:rPr lang="nl-NL" dirty="0"/>
              <a:t>. Het komt er op neer dat we de juiste ingang moeten vinden. Dus niet kijken door de bril van onze eigen deskundigheid en door de bril kijken van onze manier van werken…(die bepaalt ook door welke bril we kijken (we kijken smaller als hulp van een bepaalde methodiek dan als </a:t>
            </a:r>
            <a:r>
              <a:rPr lang="nl-NL" dirty="0" err="1"/>
              <a:t>bijv</a:t>
            </a:r>
            <a:r>
              <a:rPr lang="nl-NL" dirty="0"/>
              <a:t> onderzoeker). Dit staat de goede oplossing in de weg. </a:t>
            </a:r>
          </a:p>
          <a:p>
            <a:r>
              <a:rPr lang="nl-NL" dirty="0"/>
              <a:t>Het vraagt vooral menselijk contact/ relatie waardoor vertrouwen ontstaat en daarvoor is de vraag of er voldoende mate sprake is van gelijkwaardige relatie.</a:t>
            </a:r>
          </a:p>
          <a:p>
            <a:endParaRPr lang="nl-NL" dirty="0"/>
          </a:p>
          <a:p>
            <a:r>
              <a:rPr lang="nl-NL" dirty="0"/>
              <a:t>Is er in contact sprake van gelijkwaardige relatie?</a:t>
            </a:r>
          </a:p>
          <a:p>
            <a:r>
              <a:rPr lang="nl-NL" dirty="0"/>
              <a:t>Gat tussen wat je beoogt als </a:t>
            </a:r>
            <a:r>
              <a:rPr lang="nl-NL" dirty="0" err="1"/>
              <a:t>hv</a:t>
            </a:r>
            <a:r>
              <a:rPr lang="nl-NL" dirty="0"/>
              <a:t> en hoe het ervaren wordt? </a:t>
            </a:r>
          </a:p>
          <a:p>
            <a:r>
              <a:rPr lang="nl-NL" dirty="0"/>
              <a:t>Hoe komt dat? Je hebt als client sneller gevoel dat je in je </a:t>
            </a:r>
            <a:r>
              <a:rPr lang="nl-NL" dirty="0" err="1"/>
              <a:t>nadeeel</a:t>
            </a:r>
            <a:r>
              <a:rPr lang="nl-NL" dirty="0"/>
              <a:t> staat door:</a:t>
            </a:r>
          </a:p>
          <a:p>
            <a:endParaRPr lang="nl-NL" dirty="0"/>
          </a:p>
          <a:p>
            <a:r>
              <a:rPr lang="nl-NL" dirty="0"/>
              <a:t>De ander zit in een kwetsbare positie en weet het niet (jij zit er omdat je juist iets goed kunt).</a:t>
            </a:r>
          </a:p>
          <a:p>
            <a:r>
              <a:rPr lang="nl-NL" dirty="0"/>
              <a:t>De ander heeft iets te vragen…terwijl jij juist iets te bieden hebt</a:t>
            </a:r>
          </a:p>
          <a:p>
            <a:r>
              <a:rPr lang="nl-NL" dirty="0"/>
              <a:t>De ander is afhankelijk van jou (kennis , oordeel) terwijl jij juist iemand bent die de weg goed kent, </a:t>
            </a:r>
          </a:p>
          <a:p>
            <a:r>
              <a:rPr lang="nl-NL" dirty="0"/>
              <a:t>Jij weet ook veel over de ander en de ander niet over jou.</a:t>
            </a:r>
          </a:p>
          <a:p>
            <a:endParaRPr lang="nl-NL" dirty="0"/>
          </a:p>
          <a:p>
            <a:r>
              <a:rPr lang="nl-NL" dirty="0"/>
              <a:t>Als de aansluiting er niet is kan het zelfs bijdrage dat je gevoel hebt om te moeten vechten om gehoord te worden of vluchten</a:t>
            </a:r>
          </a:p>
          <a:p>
            <a:r>
              <a:rPr lang="nl-NL" dirty="0"/>
              <a:t>Terwijl deze gelijkwaardig samenwerking nodig is om samen tot de werkelijke vraag te komen en dat is </a:t>
            </a:r>
            <a:r>
              <a:rPr lang="nl-NL" dirty="0" err="1"/>
              <a:t>belanrgijk</a:t>
            </a:r>
            <a:r>
              <a:rPr lang="nl-NL" dirty="0"/>
              <a:t> omdat het vinden van de eigen vraag de sleutel is voor eigenaarschap dat nodig is voor de </a:t>
            </a:r>
            <a:r>
              <a:rPr lang="nl-NL" dirty="0" err="1"/>
              <a:t>goeed</a:t>
            </a:r>
            <a:r>
              <a:rPr lang="nl-NL" dirty="0"/>
              <a:t> oplossingsrichting …wil de ander niet dan verandert er nooit iets echt</a:t>
            </a:r>
          </a:p>
          <a:p>
            <a:endParaRPr lang="nl-NL" dirty="0"/>
          </a:p>
          <a:p>
            <a:r>
              <a:rPr lang="nl-NL" dirty="0"/>
              <a:t>Bij complexe vragen is het dus nog meer de kunst om contact te maken, zelf mens te zijn (eigen kwetsbaarheid in te brengen), nieuwsgierig te zijn in perspectief van de ander en te ontdekken hoe de ander zelf de deskundige is in dienst dromen en verlangens om bij aan te sluiten</a:t>
            </a:r>
          </a:p>
          <a:p>
            <a:r>
              <a:rPr lang="nl-NL" dirty="0"/>
              <a:t>Uit te vinden wie de relatie en kennis al lang heeft om zo samen tot de werkelijke vraag door te dringen.</a:t>
            </a:r>
          </a:p>
          <a:p>
            <a:endParaRPr lang="nl-NL" dirty="0"/>
          </a:p>
          <a:p>
            <a:r>
              <a:rPr lang="nl-NL" dirty="0"/>
              <a:t>Niet tegenover elkaar te staan over de oplossing maar naast elkaar te staan om de werkelijke vraag!</a:t>
            </a:r>
          </a:p>
          <a:p>
            <a:endParaRPr lang="nl-NL" dirty="0"/>
          </a:p>
          <a:p>
            <a:r>
              <a:rPr lang="nl-NL" dirty="0"/>
              <a:t>   </a:t>
            </a:r>
          </a:p>
          <a:p>
            <a:endParaRPr lang="nl-NL" dirty="0"/>
          </a:p>
          <a:p>
            <a:endParaRPr lang="nl-NL" dirty="0"/>
          </a:p>
          <a:p>
            <a:endParaRPr lang="nl-NL" dirty="0"/>
          </a:p>
          <a:p>
            <a:endParaRPr lang="nl-NL" dirty="0"/>
          </a:p>
          <a:p>
            <a:r>
              <a:rPr lang="nl-NL" dirty="0"/>
              <a:t>Bij enkelvoudige en eenvoudige vragen is ons aanbod enorm goed ingericht om met onze deskundigheid heel goed deze vraag </a:t>
            </a:r>
            <a:r>
              <a:rPr lang="nl-NL" dirty="0" err="1"/>
              <a:t>efficient</a:t>
            </a:r>
            <a:r>
              <a:rPr lang="nl-NL" dirty="0"/>
              <a:t> vanuit onze specialisme te beantwoorden. Wij zijn </a:t>
            </a:r>
          </a:p>
          <a:p>
            <a:r>
              <a:rPr lang="nl-NL" dirty="0"/>
              <a:t>Maar bij complexe vragen (meervoudige, niet eenvoudige vragen; venijnige, langdurende problemen, meerdere gebieden) helpt onze enkelvoudige oplossing niet meer. Door de complexiteit is het niet direct duidelijk waar het werkelijk om gaat (bij de ander) zijn er dus ook meerdere oplossingen, ingangen en antwoorden </a:t>
            </a:r>
            <a:r>
              <a:rPr lang="nl-NL" dirty="0" err="1"/>
              <a:t>mopgelijk</a:t>
            </a:r>
            <a:r>
              <a:rPr lang="nl-NL" dirty="0"/>
              <a:t>. Het komt er op neer dat we de juiste ingang moeten vinden. Dus niet kijken door de bril van onze eigen deskundigheid en door de bril kijken van onze manier van werken…(die bepaalt ook door welke bril we kijken (we kijken smaller als hulp van een bepaalde methodiek dan als </a:t>
            </a:r>
            <a:r>
              <a:rPr lang="nl-NL" dirty="0" err="1"/>
              <a:t>bijv</a:t>
            </a:r>
            <a:r>
              <a:rPr lang="nl-NL" dirty="0"/>
              <a:t> onderzoeker). Dit staat de goede oplossing in de weg. </a:t>
            </a:r>
          </a:p>
          <a:p>
            <a:r>
              <a:rPr lang="nl-NL" dirty="0"/>
              <a:t>Het vraagt vooral menselijk contact/ relatie waardoor vertrouwen ontstaat en daarvoor is de vraag of er voldoende mate sprake is van gelijkwaardige relatie.</a:t>
            </a:r>
          </a:p>
          <a:p>
            <a:endParaRPr lang="nl-NL" dirty="0"/>
          </a:p>
          <a:p>
            <a:r>
              <a:rPr lang="nl-NL" dirty="0"/>
              <a:t>Is er in contact sprake van gelijkwaardige relatie?</a:t>
            </a:r>
          </a:p>
          <a:p>
            <a:r>
              <a:rPr lang="nl-NL" dirty="0"/>
              <a:t>Gat tussen wat je beoogt als </a:t>
            </a:r>
            <a:r>
              <a:rPr lang="nl-NL" dirty="0" err="1"/>
              <a:t>hv</a:t>
            </a:r>
            <a:r>
              <a:rPr lang="nl-NL" dirty="0"/>
              <a:t> en hoe het ervaren wordt? </a:t>
            </a:r>
          </a:p>
          <a:p>
            <a:r>
              <a:rPr lang="nl-NL" dirty="0"/>
              <a:t>Hoe komt dat? Je hebt als client sneller gevoel dat je in je </a:t>
            </a:r>
            <a:r>
              <a:rPr lang="nl-NL" dirty="0" err="1"/>
              <a:t>nadeeel</a:t>
            </a:r>
            <a:r>
              <a:rPr lang="nl-NL" dirty="0"/>
              <a:t> staat door:</a:t>
            </a:r>
          </a:p>
          <a:p>
            <a:endParaRPr lang="nl-NL" dirty="0"/>
          </a:p>
          <a:p>
            <a:r>
              <a:rPr lang="nl-NL" dirty="0"/>
              <a:t>De ander zit in een kwetsbare positie en weet het niet (jij zit er omdat je juist iets goed kunt).</a:t>
            </a:r>
          </a:p>
          <a:p>
            <a:r>
              <a:rPr lang="nl-NL" dirty="0"/>
              <a:t>De ander heeft iets te vragen…terwijl jij juist iets te bieden hebt</a:t>
            </a:r>
          </a:p>
          <a:p>
            <a:r>
              <a:rPr lang="nl-NL" dirty="0"/>
              <a:t>De ander is afhankelijk van jou (kennis , oordeel) terwijl jij juist iemand bent die de weg goed kent, </a:t>
            </a:r>
          </a:p>
          <a:p>
            <a:r>
              <a:rPr lang="nl-NL" dirty="0"/>
              <a:t>Jij weet ook veel over de ander en de ander niet over jou.</a:t>
            </a:r>
          </a:p>
          <a:p>
            <a:endParaRPr lang="nl-NL" dirty="0"/>
          </a:p>
          <a:p>
            <a:r>
              <a:rPr lang="nl-NL" dirty="0"/>
              <a:t>Als de aansluiting er niet is kan het zelfs bijdrage dat je gevoel hebt om te moeten vechten om gehoord te worden of vluchten</a:t>
            </a:r>
          </a:p>
          <a:p>
            <a:r>
              <a:rPr lang="nl-NL" dirty="0"/>
              <a:t>Terwijl deze gelijkwaardig samenwerking nodig is om samen tot de werkelijke vraag te komen en dat is </a:t>
            </a:r>
            <a:r>
              <a:rPr lang="nl-NL" dirty="0" err="1"/>
              <a:t>belanrgijk</a:t>
            </a:r>
            <a:r>
              <a:rPr lang="nl-NL" dirty="0"/>
              <a:t> omdat het vinden van de eigen vraag de sleutel is voor eigenaarschap dat nodig is voor de </a:t>
            </a:r>
            <a:r>
              <a:rPr lang="nl-NL" dirty="0" err="1"/>
              <a:t>goeed</a:t>
            </a:r>
            <a:r>
              <a:rPr lang="nl-NL" dirty="0"/>
              <a:t> oplossingsrichting …wil de ander niet dan verandert er nooit iets echt</a:t>
            </a:r>
          </a:p>
          <a:p>
            <a:endParaRPr lang="nl-NL" dirty="0"/>
          </a:p>
          <a:p>
            <a:r>
              <a:rPr lang="nl-NL" dirty="0"/>
              <a:t>Bij complexe vragen is het dus nog meer de kunst om contact te maken, zelf mens te zijn (eigen kwetsbaarheid in te brengen), nieuwsgierig te zijn in perspectief van de ander en te ontdekken hoe de ander zelf de deskundige is in dienst dromen en verlangens om bij aan te sluiten</a:t>
            </a:r>
          </a:p>
          <a:p>
            <a:r>
              <a:rPr lang="nl-NL" dirty="0"/>
              <a:t>Uit te vinden wie de relatie en kennis al lang heeft om zo samen tot de werkelijke vraag door te dringen.</a:t>
            </a:r>
          </a:p>
          <a:p>
            <a:endParaRPr lang="nl-NL" dirty="0"/>
          </a:p>
          <a:p>
            <a:r>
              <a:rPr lang="nl-NL" dirty="0"/>
              <a:t>Niet tegenover elkaar te staan over de oplossing maar naast elkaar te staan om de werkelijke vraag!</a:t>
            </a:r>
          </a:p>
          <a:p>
            <a:endParaRPr lang="nl-NL" dirty="0"/>
          </a:p>
          <a:p>
            <a:r>
              <a:rPr lang="nl-NL" dirty="0"/>
              <a:t>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10</a:t>
            </a:fld>
            <a:endParaRPr lang="nl-NL"/>
          </a:p>
        </p:txBody>
      </p:sp>
    </p:spTree>
    <p:extLst>
      <p:ext uri="{BB962C8B-B14F-4D97-AF65-F5344CB8AC3E}">
        <p14:creationId xmlns:p14="http://schemas.microsoft.com/office/powerpoint/2010/main" val="151334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EB975E7-4466-4875-9780-79F85FC725BE}" type="slidenum">
              <a:rPr lang="nl-NL" smtClean="0"/>
              <a:t>11</a:t>
            </a:fld>
            <a:endParaRPr lang="nl-NL"/>
          </a:p>
        </p:txBody>
      </p:sp>
    </p:spTree>
    <p:extLst>
      <p:ext uri="{BB962C8B-B14F-4D97-AF65-F5344CB8AC3E}">
        <p14:creationId xmlns:p14="http://schemas.microsoft.com/office/powerpoint/2010/main" val="248078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84F46F-AC6F-4971-95A5-A94DFAC8E4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82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F70DC9-6E60-45C4-AB62-C2EB6340B256}" type="slidenum">
              <a:rPr lang="en-US" smtClean="0"/>
              <a:pPr/>
              <a:t>13</a:t>
            </a:fld>
            <a:endParaRPr lang="en-US"/>
          </a:p>
        </p:txBody>
      </p:sp>
    </p:spTree>
    <p:extLst>
      <p:ext uri="{BB962C8B-B14F-4D97-AF65-F5344CB8AC3E}">
        <p14:creationId xmlns:p14="http://schemas.microsoft.com/office/powerpoint/2010/main" val="3855455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893235" y="5095875"/>
            <a:ext cx="8397864" cy="1009650"/>
          </a:xfrm>
        </p:spPr>
        <p:txBody>
          <a:bodyPr>
            <a:normAutofit/>
          </a:bodyPr>
          <a:lstStyle>
            <a:lvl1pPr marL="0" indent="0">
              <a:buNone/>
              <a:defRPr lang="en-GB" sz="2475" b="0" i="0" u="none" strike="noStrike" cap="all" spc="0" baseline="0" dirty="0">
                <a:ln>
                  <a:noFill/>
                </a:ln>
                <a:solidFill>
                  <a:srgbClr val="000000"/>
                </a:solidFill>
                <a:uFillTx/>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Medium"/>
              </a:defRPr>
            </a:lvl1pPr>
          </a:lstStyle>
          <a:p>
            <a:pPr lvl="0"/>
            <a:r>
              <a:rPr lang="nl-NL" dirty="0"/>
              <a:t>Anita Verstegen</a:t>
            </a:r>
            <a:endParaRPr lang="en-GB" dirty="0"/>
          </a:p>
        </p:txBody>
      </p:sp>
      <p:sp>
        <p:nvSpPr>
          <p:cNvPr id="3" name="Tijdelijke aanduiding voor tekst 2">
            <a:extLst>
              <a:ext uri="{FF2B5EF4-FFF2-40B4-BE49-F238E27FC236}">
                <a16:creationId xmlns:a16="http://schemas.microsoft.com/office/drawing/2014/main" id="{D3983EC9-36B1-B744-A87D-1AA0BEB38BFB}"/>
              </a:ext>
            </a:extLst>
          </p:cNvPr>
          <p:cNvSpPr>
            <a:spLocks noGrp="1"/>
          </p:cNvSpPr>
          <p:nvPr>
            <p:ph type="body" sz="quarter" idx="13" hasCustomPrompt="1"/>
          </p:nvPr>
        </p:nvSpPr>
        <p:spPr>
          <a:xfrm>
            <a:off x="893234" y="2214000"/>
            <a:ext cx="10452100" cy="2808000"/>
          </a:xfrm>
        </p:spPr>
        <p:txBody>
          <a:bodyPr>
            <a:normAutofit/>
          </a:bodyPr>
          <a:lstStyle>
            <a:lvl1pPr marL="0" indent="0">
              <a:lnSpc>
                <a:spcPct val="80000"/>
              </a:lnSpc>
              <a:buNone/>
              <a:defRPr sz="6750" b="1" cap="all" baseline="0">
                <a:latin typeface="Avenir Next Condensed Medium" panose="020B0606020202020204" pitchFamily="34" charset="0"/>
              </a:defRPr>
            </a:lvl1pPr>
          </a:lstStyle>
          <a:p>
            <a:r>
              <a:rPr lang="nl-NL" dirty="0"/>
              <a:t>Meervoudig alliëren  </a:t>
            </a:r>
          </a:p>
        </p:txBody>
      </p:sp>
      <p:sp>
        <p:nvSpPr>
          <p:cNvPr id="7" name="Rechthoek 6">
            <a:extLst>
              <a:ext uri="{FF2B5EF4-FFF2-40B4-BE49-F238E27FC236}">
                <a16:creationId xmlns:a16="http://schemas.microsoft.com/office/drawing/2014/main" id="{401D1CB6-6B35-4216-835D-4B6D7DC10AA2}"/>
              </a:ext>
            </a:extLst>
          </p:cNvPr>
          <p:cNvSpPr/>
          <p:nvPr userDrawn="1"/>
        </p:nvSpPr>
        <p:spPr>
          <a:xfrm>
            <a:off x="9227489" y="5111778"/>
            <a:ext cx="2119048" cy="17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570D387-A9DA-4389-8749-9601C83AD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589" y="5111779"/>
            <a:ext cx="2387821" cy="1836000"/>
          </a:xfrm>
          <a:prstGeom prst="rect">
            <a:avLst/>
          </a:prstGeom>
        </p:spPr>
      </p:pic>
    </p:spTree>
    <p:extLst>
      <p:ext uri="{BB962C8B-B14F-4D97-AF65-F5344CB8AC3E}">
        <p14:creationId xmlns:p14="http://schemas.microsoft.com/office/powerpoint/2010/main" val="358500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7" name="Afbeelding 2">
            <a:extLst>
              <a:ext uri="{FF2B5EF4-FFF2-40B4-BE49-F238E27FC236}">
                <a16:creationId xmlns:a16="http://schemas.microsoft.com/office/drawing/2014/main" id="{53E0A2FF-C6A9-4782-95AC-C5656966EB0C}"/>
              </a:ext>
            </a:extLst>
          </p:cNvPr>
          <p:cNvPicPr>
            <a:picLocks noChangeAspect="1"/>
          </p:cNvPicPr>
          <p:nvPr/>
        </p:nvPicPr>
        <p:blipFill>
          <a:blip r:embed="rId2"/>
          <a:stretch>
            <a:fillRect/>
          </a:stretch>
        </p:blipFill>
        <p:spPr>
          <a:xfrm>
            <a:off x="4092228" y="1053888"/>
            <a:ext cx="5635557" cy="3581124"/>
          </a:xfrm>
          <a:prstGeom prst="rect">
            <a:avLst/>
          </a:prstGeom>
        </p:spPr>
      </p:pic>
      <p:sp>
        <p:nvSpPr>
          <p:cNvPr id="27" name="Tijdelijke aanduiding voor tekst 26">
            <a:extLst>
              <a:ext uri="{FF2B5EF4-FFF2-40B4-BE49-F238E27FC236}">
                <a16:creationId xmlns:a16="http://schemas.microsoft.com/office/drawing/2014/main" id="{7AD8D30E-2AA9-47F3-90D8-82AAE93B8929}"/>
              </a:ext>
              <a:ext uri="{C183D7F6-B498-43B3-948B-1728B52AA6E4}">
                <adec:decorative xmlns:adec="http://schemas.microsoft.com/office/drawing/2017/decorative" val="0"/>
              </a:ext>
            </a:extLst>
          </p:cNvPr>
          <p:cNvSpPr>
            <a:spLocks noGrp="1"/>
          </p:cNvSpPr>
          <p:nvPr>
            <p:ph type="body" sz="quarter" idx="10" hasCustomPrompt="1"/>
          </p:nvPr>
        </p:nvSpPr>
        <p:spPr>
          <a:xfrm>
            <a:off x="889000" y="4764088"/>
            <a:ext cx="10414000" cy="804863"/>
          </a:xfrm>
        </p:spPr>
        <p:txBody>
          <a:bodyPr anchor="ctr">
            <a:normAutofit/>
          </a:bodyPr>
          <a:lstStyle>
            <a:lvl1pPr marL="0" indent="0">
              <a:buNone/>
              <a:defRPr sz="3450">
                <a:latin typeface="Avenir Next Condensed"/>
              </a:defRPr>
            </a:lvl1pPr>
          </a:lstStyle>
          <a:p>
            <a:pPr lvl="0"/>
            <a:r>
              <a:rPr lang="nl-NL" sz="3450" dirty="0">
                <a:latin typeface="Avenir Next Condensed"/>
              </a:rPr>
              <a:t>VOORBEELD VAN EEN ONDERTITEL</a:t>
            </a:r>
            <a:endParaRPr lang="en-GB" dirty="0"/>
          </a:p>
        </p:txBody>
      </p:sp>
      <p:sp>
        <p:nvSpPr>
          <p:cNvPr id="3" name="Tijdelijke aanduiding voor tekst 2">
            <a:extLst>
              <a:ext uri="{FF2B5EF4-FFF2-40B4-BE49-F238E27FC236}">
                <a16:creationId xmlns:a16="http://schemas.microsoft.com/office/drawing/2014/main" id="{06780FE8-8C68-47EE-B9EE-55E3A0D91C77}"/>
              </a:ext>
            </a:extLst>
          </p:cNvPr>
          <p:cNvSpPr>
            <a:spLocks noGrp="1"/>
          </p:cNvSpPr>
          <p:nvPr>
            <p:ph type="body" sz="quarter" idx="11" hasCustomPrompt="1"/>
          </p:nvPr>
        </p:nvSpPr>
        <p:spPr>
          <a:xfrm>
            <a:off x="900021" y="1212043"/>
            <a:ext cx="10402888" cy="515679"/>
          </a:xfrm>
        </p:spPr>
        <p:txBody>
          <a:bodyPr anchor="b"/>
          <a:lstStyle>
            <a:lvl1pPr marL="0" indent="0" algn="l" defTabSz="457200" rtl="0" eaLnBrk="1" latinLnBrk="0" hangingPunct="1">
              <a:buNone/>
              <a:defRPr lang="nl-NL" sz="26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lvl="0"/>
            <a:r>
              <a:rPr lang="nl-NL" dirty="0"/>
              <a:t>NAAM OPLEIDING/FACULTEIT</a:t>
            </a:r>
          </a:p>
        </p:txBody>
      </p:sp>
      <p:sp>
        <p:nvSpPr>
          <p:cNvPr id="4" name="Text Placeholder 3">
            <a:extLst>
              <a:ext uri="{FF2B5EF4-FFF2-40B4-BE49-F238E27FC236}">
                <a16:creationId xmlns:a16="http://schemas.microsoft.com/office/drawing/2014/main" id="{F9147C81-E32F-47C0-A314-1179C95A089A}"/>
              </a:ext>
            </a:extLst>
          </p:cNvPr>
          <p:cNvSpPr>
            <a:spLocks noGrp="1"/>
          </p:cNvSpPr>
          <p:nvPr>
            <p:ph type="body" sz="quarter" idx="12" hasCustomPrompt="1"/>
          </p:nvPr>
        </p:nvSpPr>
        <p:spPr>
          <a:xfrm>
            <a:off x="900112" y="1947069"/>
            <a:ext cx="10414000" cy="2599531"/>
          </a:xfrm>
        </p:spPr>
        <p:txBody>
          <a:bodyPr>
            <a:normAutofit/>
          </a:bodyPr>
          <a:lstStyle>
            <a:lvl1pPr marL="65700" indent="0">
              <a:buNone/>
              <a:defRPr sz="6950" b="1">
                <a:latin typeface="Avenir Next Condensed"/>
              </a:defRPr>
            </a:lvl1pPr>
          </a:lstStyle>
          <a:p>
            <a:pPr lvl="0"/>
            <a:r>
              <a:rPr lang="nl-NL" sz="6950" b="1" dirty="0">
                <a:latin typeface="Avenir Next Condensed"/>
              </a:rPr>
              <a:t>VOORBEELD VAN</a:t>
            </a:r>
            <a:br>
              <a:rPr lang="nl-NL" sz="6950" b="1" dirty="0">
                <a:latin typeface="Avenir Next Condensed"/>
              </a:rPr>
            </a:br>
            <a:r>
              <a:rPr lang="nl-NL" sz="6950" b="1" dirty="0">
                <a:latin typeface="Avenir Next Condensed"/>
              </a:rPr>
              <a:t>EEN TITEL_</a:t>
            </a:r>
          </a:p>
        </p:txBody>
      </p:sp>
    </p:spTree>
    <p:extLst>
      <p:ext uri="{BB962C8B-B14F-4D97-AF65-F5344CB8AC3E}">
        <p14:creationId xmlns:p14="http://schemas.microsoft.com/office/powerpoint/2010/main" val="250495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838200" y="365127"/>
            <a:ext cx="10515600" cy="1033906"/>
          </a:xfrm>
        </p:spPr>
        <p:txBody>
          <a:bodyPr anchor="b">
            <a:normAutofit/>
          </a:bodyPr>
          <a:lstStyle>
            <a:lvl1pPr>
              <a:defRPr sz="3450" baseline="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24" name="Tijdelijke aanduiding voor tekst 23">
            <a:extLst>
              <a:ext uri="{FF2B5EF4-FFF2-40B4-BE49-F238E27FC236}">
                <a16:creationId xmlns:a16="http://schemas.microsoft.com/office/drawing/2014/main" id="{1BB83FB7-4001-4182-B381-73600F02BCC2}"/>
              </a:ext>
            </a:extLst>
          </p:cNvPr>
          <p:cNvSpPr>
            <a:spLocks noGrp="1"/>
          </p:cNvSpPr>
          <p:nvPr>
            <p:ph type="body" sz="quarter" idx="12" hasCustomPrompt="1"/>
          </p:nvPr>
        </p:nvSpPr>
        <p:spPr>
          <a:xfrm>
            <a:off x="844296" y="1534788"/>
            <a:ext cx="10515600" cy="4648200"/>
          </a:xfrm>
        </p:spPr>
        <p:txBody>
          <a:bodyPr>
            <a:normAutofit/>
          </a:bodyPr>
          <a:lstStyle>
            <a:lvl1pPr marL="0" indent="0">
              <a:spcBef>
                <a:spcPts val="750"/>
              </a:spcBef>
              <a:buFont typeface="Arial" panose="020B0604020202020204" pitchFamily="34" charset="0"/>
              <a:buNone/>
              <a:defRPr sz="2100" b="0">
                <a:latin typeface="Arial" panose="020B0604020202020204" pitchFamily="34" charset="0"/>
                <a:cs typeface="Arial" panose="020B0604020202020204" pitchFamily="34" charset="0"/>
              </a:defRPr>
            </a:lvl1pPr>
          </a:lstStyle>
          <a:p>
            <a:pPr lvl="0"/>
            <a:r>
              <a:rPr lang="nl-NL" dirty="0"/>
              <a:t>Voorbeeldtekst</a:t>
            </a:r>
            <a:endParaRPr lang="en-GB" dirty="0"/>
          </a:p>
        </p:txBody>
      </p:sp>
    </p:spTree>
    <p:extLst>
      <p:ext uri="{BB962C8B-B14F-4D97-AF65-F5344CB8AC3E}">
        <p14:creationId xmlns:p14="http://schemas.microsoft.com/office/powerpoint/2010/main" val="328244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en halve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838200" y="365127"/>
            <a:ext cx="10515600" cy="1033906"/>
          </a:xfrm>
        </p:spPr>
        <p:txBody>
          <a:bodyPr anchor="b">
            <a:normAutofit/>
          </a:bodyPr>
          <a:lstStyle>
            <a:lvl1pPr>
              <a:defRPr sz="345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4" name="Tijdelijke aanduiding voor tekst 23">
            <a:extLst>
              <a:ext uri="{FF2B5EF4-FFF2-40B4-BE49-F238E27FC236}">
                <a16:creationId xmlns:a16="http://schemas.microsoft.com/office/drawing/2014/main" id="{7F9DE86C-009D-467B-BE5F-C910B7853BC8}"/>
              </a:ext>
            </a:extLst>
          </p:cNvPr>
          <p:cNvSpPr>
            <a:spLocks noGrp="1"/>
          </p:cNvSpPr>
          <p:nvPr>
            <p:ph type="body" sz="quarter" idx="12" hasCustomPrompt="1"/>
          </p:nvPr>
        </p:nvSpPr>
        <p:spPr>
          <a:xfrm>
            <a:off x="844296" y="1534788"/>
            <a:ext cx="5251704" cy="4648200"/>
          </a:xfrm>
        </p:spPr>
        <p:txBody>
          <a:bodyPr>
            <a:normAutofit/>
          </a:bodyPr>
          <a:lstStyle>
            <a:lvl1pPr marL="0" indent="0">
              <a:spcBef>
                <a:spcPts val="750"/>
              </a:spcBef>
              <a:buFont typeface="Arial" panose="020B0604020202020204" pitchFamily="34" charset="0"/>
              <a:buNone/>
              <a:defRPr sz="2100" b="0">
                <a:latin typeface="Arial" panose="020B0604020202020204" pitchFamily="34" charset="0"/>
                <a:cs typeface="Arial" panose="020B0604020202020204" pitchFamily="34" charset="0"/>
              </a:defRPr>
            </a:lvl1pPr>
          </a:lstStyle>
          <a:p>
            <a:pPr lvl="0"/>
            <a:r>
              <a:rPr lang="nl-NL" dirty="0"/>
              <a:t>Voorbeeldtekst</a:t>
            </a:r>
            <a:endParaRPr lang="en-GB" dirty="0"/>
          </a:p>
        </p:txBody>
      </p:sp>
    </p:spTree>
    <p:extLst>
      <p:ext uri="{BB962C8B-B14F-4D97-AF65-F5344CB8AC3E}">
        <p14:creationId xmlns:p14="http://schemas.microsoft.com/office/powerpoint/2010/main" val="3938411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Afbeeldin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4D6A13EF-0E0A-48A4-A5A6-2E8A94B7B2FB}"/>
              </a:ext>
            </a:extLst>
          </p:cNvPr>
          <p:cNvSpPr>
            <a:spLocks noGrp="1"/>
          </p:cNvSpPr>
          <p:nvPr>
            <p:ph type="pic" sz="quarter" idx="10"/>
          </p:nvPr>
        </p:nvSpPr>
        <p:spPr>
          <a:xfrm>
            <a:off x="6584950" y="1532249"/>
            <a:ext cx="4762500" cy="4611624"/>
          </a:xfrm>
        </p:spPr>
        <p:txBody>
          <a:bodyPr>
            <a:normAutofit/>
          </a:bodyPr>
          <a:lstStyle>
            <a:lvl1pPr>
              <a:defRPr sz="1600">
                <a:latin typeface="Avenir Next Condensed"/>
              </a:defRPr>
            </a:lvl1pPr>
          </a:lstStyle>
          <a:p>
            <a:r>
              <a:rPr lang="nl-NL" sz="1900"/>
              <a:t>Klik op het pictogram als u een afbeelding wilt toevoegen</a:t>
            </a:r>
            <a:endParaRPr lang="en-GB" dirty="0"/>
          </a:p>
        </p:txBody>
      </p:sp>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838200" y="365127"/>
            <a:ext cx="10515600" cy="1033906"/>
          </a:xfrm>
        </p:spPr>
        <p:txBody>
          <a:bodyPr anchor="b">
            <a:normAutofit/>
          </a:bodyPr>
          <a:lstStyle>
            <a:lvl1pPr>
              <a:defRPr sz="345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5" name="Tijdelijke aanduiding voor tekst 23">
            <a:extLst>
              <a:ext uri="{FF2B5EF4-FFF2-40B4-BE49-F238E27FC236}">
                <a16:creationId xmlns:a16="http://schemas.microsoft.com/office/drawing/2014/main" id="{DDE06981-2174-4DEE-86D8-CF89DBCF4693}"/>
              </a:ext>
            </a:extLst>
          </p:cNvPr>
          <p:cNvSpPr>
            <a:spLocks noGrp="1"/>
          </p:cNvSpPr>
          <p:nvPr>
            <p:ph type="body" sz="quarter" idx="12" hasCustomPrompt="1"/>
          </p:nvPr>
        </p:nvSpPr>
        <p:spPr>
          <a:xfrm>
            <a:off x="844296" y="1534788"/>
            <a:ext cx="4762500" cy="4648200"/>
          </a:xfrm>
        </p:spPr>
        <p:txBody>
          <a:bodyPr>
            <a:normAutofit/>
          </a:bodyPr>
          <a:lstStyle>
            <a:lvl1pPr marL="0" indent="0">
              <a:spcBef>
                <a:spcPts val="750"/>
              </a:spcBef>
              <a:buFont typeface="Arial" panose="020B0604020202020204" pitchFamily="34" charset="0"/>
              <a:buNone/>
              <a:defRPr sz="2100" b="0">
                <a:latin typeface="Arial" panose="020B0604020202020204" pitchFamily="34" charset="0"/>
                <a:cs typeface="Arial" panose="020B0604020202020204" pitchFamily="34" charset="0"/>
              </a:defRPr>
            </a:lvl1pPr>
          </a:lstStyle>
          <a:p>
            <a:pPr lvl="0"/>
            <a:r>
              <a:rPr lang="nl-NL" dirty="0"/>
              <a:t>Voorbeeldtekst</a:t>
            </a:r>
            <a:endParaRPr lang="en-GB" dirty="0"/>
          </a:p>
        </p:txBody>
      </p:sp>
    </p:spTree>
    <p:extLst>
      <p:ext uri="{BB962C8B-B14F-4D97-AF65-F5344CB8AC3E}">
        <p14:creationId xmlns:p14="http://schemas.microsoft.com/office/powerpoint/2010/main" val="97752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ubbele 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838200" y="365127"/>
            <a:ext cx="10515600" cy="1033906"/>
          </a:xfrm>
        </p:spPr>
        <p:txBody>
          <a:bodyPr anchor="b">
            <a:normAutofit/>
          </a:bodyPr>
          <a:lstStyle>
            <a:lvl1pPr>
              <a:defRPr sz="345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3" name="Tijdelijke aanduiding voor tekst 2">
            <a:extLst>
              <a:ext uri="{FF2B5EF4-FFF2-40B4-BE49-F238E27FC236}">
                <a16:creationId xmlns:a16="http://schemas.microsoft.com/office/drawing/2014/main" id="{A988C64C-A8F8-41EF-A3B5-A2E44C985F5B}"/>
              </a:ext>
            </a:extLst>
          </p:cNvPr>
          <p:cNvSpPr>
            <a:spLocks noGrp="1"/>
          </p:cNvSpPr>
          <p:nvPr>
            <p:ph type="body" sz="quarter" idx="14" hasCustomPrompt="1"/>
          </p:nvPr>
        </p:nvSpPr>
        <p:spPr>
          <a:xfrm>
            <a:off x="838200" y="1577339"/>
            <a:ext cx="4768850" cy="644653"/>
          </a:xfrm>
        </p:spPr>
        <p:txBody>
          <a:bodyPr anchor="ctr">
            <a:normAutofit/>
          </a:bodyPr>
          <a:lstStyle>
            <a:lvl1pPr marL="0" indent="0">
              <a:buNone/>
              <a:defRPr sz="1800" b="1"/>
            </a:lvl1pPr>
          </a:lstStyle>
          <a:p>
            <a:pPr lvl="0"/>
            <a:r>
              <a:rPr lang="nl-NL" b="1" dirty="0"/>
              <a:t>Klik om een tekst toe te voegen</a:t>
            </a:r>
            <a:endParaRPr lang="en-GB" dirty="0"/>
          </a:p>
        </p:txBody>
      </p:sp>
      <p:sp>
        <p:nvSpPr>
          <p:cNvPr id="9" name="Tijdelijke aanduiding voor tekst 2">
            <a:extLst>
              <a:ext uri="{FF2B5EF4-FFF2-40B4-BE49-F238E27FC236}">
                <a16:creationId xmlns:a16="http://schemas.microsoft.com/office/drawing/2014/main" id="{02EDF56B-6E7F-4216-83EF-17E2E8350304}"/>
              </a:ext>
            </a:extLst>
          </p:cNvPr>
          <p:cNvSpPr>
            <a:spLocks noGrp="1"/>
          </p:cNvSpPr>
          <p:nvPr>
            <p:ph type="body" sz="quarter" idx="15" hasCustomPrompt="1"/>
          </p:nvPr>
        </p:nvSpPr>
        <p:spPr>
          <a:xfrm>
            <a:off x="6578600" y="1575054"/>
            <a:ext cx="4768850" cy="644653"/>
          </a:xfrm>
        </p:spPr>
        <p:txBody>
          <a:bodyPr anchor="ctr">
            <a:normAutofit/>
          </a:bodyPr>
          <a:lstStyle>
            <a:lvl1pPr marL="0" indent="0">
              <a:buNone/>
              <a:defRPr sz="1800" b="1"/>
            </a:lvl1pPr>
          </a:lstStyle>
          <a:p>
            <a:pPr lvl="0"/>
            <a:r>
              <a:rPr lang="nl-NL" b="1" dirty="0"/>
              <a:t>Klik om een tekst toe te voegen</a:t>
            </a:r>
            <a:endParaRPr lang="en-GB" dirty="0"/>
          </a:p>
        </p:txBody>
      </p:sp>
      <p:sp>
        <p:nvSpPr>
          <p:cNvPr id="7" name="Tijdelijke aanduiding voor tekst 23">
            <a:extLst>
              <a:ext uri="{FF2B5EF4-FFF2-40B4-BE49-F238E27FC236}">
                <a16:creationId xmlns:a16="http://schemas.microsoft.com/office/drawing/2014/main" id="{274B2596-0B01-450B-9031-A0AAE106DE4D}"/>
              </a:ext>
            </a:extLst>
          </p:cNvPr>
          <p:cNvSpPr>
            <a:spLocks noGrp="1"/>
          </p:cNvSpPr>
          <p:nvPr>
            <p:ph type="body" sz="quarter" idx="12" hasCustomPrompt="1"/>
          </p:nvPr>
        </p:nvSpPr>
        <p:spPr>
          <a:xfrm>
            <a:off x="844296" y="2400299"/>
            <a:ext cx="4768850" cy="3782690"/>
          </a:xfrm>
        </p:spPr>
        <p:txBody>
          <a:bodyPr>
            <a:normAutofit/>
          </a:bodyPr>
          <a:lstStyle>
            <a:lvl1pPr marL="0" indent="0">
              <a:spcBef>
                <a:spcPts val="750"/>
              </a:spcBef>
              <a:buFont typeface="Arial" panose="020B0604020202020204" pitchFamily="34" charset="0"/>
              <a:buNone/>
              <a:defRPr sz="1800" b="0">
                <a:latin typeface="Arial" panose="020B0604020202020204" pitchFamily="34" charset="0"/>
                <a:cs typeface="Arial" panose="020B0604020202020204" pitchFamily="34" charset="0"/>
              </a:defRPr>
            </a:lvl1pPr>
          </a:lstStyle>
          <a:p>
            <a:pPr lvl="0"/>
            <a:r>
              <a:rPr lang="nl-NL" dirty="0"/>
              <a:t>Voorbeeldtekst</a:t>
            </a:r>
            <a:endParaRPr lang="en-GB" dirty="0"/>
          </a:p>
        </p:txBody>
      </p:sp>
      <p:sp>
        <p:nvSpPr>
          <p:cNvPr id="10" name="Tijdelijke aanduiding voor tekst 23">
            <a:extLst>
              <a:ext uri="{FF2B5EF4-FFF2-40B4-BE49-F238E27FC236}">
                <a16:creationId xmlns:a16="http://schemas.microsoft.com/office/drawing/2014/main" id="{C5DDD57A-0F26-40D8-BFAE-22505B8183C6}"/>
              </a:ext>
            </a:extLst>
          </p:cNvPr>
          <p:cNvSpPr>
            <a:spLocks noGrp="1"/>
          </p:cNvSpPr>
          <p:nvPr>
            <p:ph type="body" sz="quarter" idx="16" hasCustomPrompt="1"/>
          </p:nvPr>
        </p:nvSpPr>
        <p:spPr>
          <a:xfrm>
            <a:off x="6584950" y="2400299"/>
            <a:ext cx="4768850" cy="3782690"/>
          </a:xfrm>
        </p:spPr>
        <p:txBody>
          <a:bodyPr>
            <a:normAutofit/>
          </a:bodyPr>
          <a:lstStyle>
            <a:lvl1pPr marL="0" indent="0">
              <a:spcBef>
                <a:spcPts val="750"/>
              </a:spcBef>
              <a:buFont typeface="Arial" panose="020B0604020202020204" pitchFamily="34" charset="0"/>
              <a:buNone/>
              <a:defRPr sz="1800" b="0">
                <a:latin typeface="Arial" panose="020B0604020202020204" pitchFamily="34" charset="0"/>
                <a:cs typeface="Arial" panose="020B0604020202020204" pitchFamily="34" charset="0"/>
              </a:defRPr>
            </a:lvl1pPr>
          </a:lstStyle>
          <a:p>
            <a:pPr lvl="0"/>
            <a:r>
              <a:rPr lang="nl-NL" dirty="0"/>
              <a:t>Voorbeeldtekst</a:t>
            </a:r>
            <a:endParaRPr lang="en-GB" dirty="0"/>
          </a:p>
        </p:txBody>
      </p:sp>
    </p:spTree>
    <p:extLst>
      <p:ext uri="{BB962C8B-B14F-4D97-AF65-F5344CB8AC3E}">
        <p14:creationId xmlns:p14="http://schemas.microsoft.com/office/powerpoint/2010/main" val="170321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Zwarte Achtergrond)">
    <p:spTree>
      <p:nvGrpSpPr>
        <p:cNvPr id="1" name=""/>
        <p:cNvGrpSpPr/>
        <p:nvPr/>
      </p:nvGrpSpPr>
      <p:grpSpPr>
        <a:xfrm>
          <a:off x="0" y="0"/>
          <a:ext cx="0" cy="0"/>
          <a:chOff x="0" y="0"/>
          <a:chExt cx="0" cy="0"/>
        </a:xfrm>
      </p:grpSpPr>
      <p:sp>
        <p:nvSpPr>
          <p:cNvPr id="6" name="Rechthoek">
            <a:extLst>
              <a:ext uri="{FF2B5EF4-FFF2-40B4-BE49-F238E27FC236}">
                <a16:creationId xmlns:a16="http://schemas.microsoft.com/office/drawing/2014/main" id="{7879249E-A50C-45DE-96B7-F06C153223BF}"/>
              </a:ext>
            </a:extLst>
          </p:cNvPr>
          <p:cNvSpPr/>
          <p:nvPr/>
        </p:nvSpPr>
        <p:spPr>
          <a:xfrm>
            <a:off x="3378200" y="544415"/>
            <a:ext cx="5435600" cy="5742086"/>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9" name="Afbeelding 2">
            <a:extLst>
              <a:ext uri="{FF2B5EF4-FFF2-40B4-BE49-F238E27FC236}">
                <a16:creationId xmlns:a16="http://schemas.microsoft.com/office/drawing/2014/main" id="{C90DC811-97A5-4EDB-A364-F004C34F4AD1}"/>
              </a:ext>
            </a:extLst>
          </p:cNvPr>
          <p:cNvPicPr>
            <a:picLocks noChangeAspect="1"/>
          </p:cNvPicPr>
          <p:nvPr/>
        </p:nvPicPr>
        <p:blipFill>
          <a:blip r:embed="rId2"/>
          <a:stretch>
            <a:fillRect/>
          </a:stretch>
        </p:blipFill>
        <p:spPr>
          <a:xfrm>
            <a:off x="3708424" y="380274"/>
            <a:ext cx="316524" cy="264378"/>
          </a:xfrm>
          <a:prstGeom prst="rect">
            <a:avLst/>
          </a:prstGeom>
        </p:spPr>
      </p:pic>
      <p:sp>
        <p:nvSpPr>
          <p:cNvPr id="11" name="Titel 10">
            <a:extLst>
              <a:ext uri="{FF2B5EF4-FFF2-40B4-BE49-F238E27FC236}">
                <a16:creationId xmlns:a16="http://schemas.microsoft.com/office/drawing/2014/main" id="{1FDDF9DF-A68B-4D5B-A047-4D2F41CAFA5A}"/>
              </a:ext>
            </a:extLst>
          </p:cNvPr>
          <p:cNvSpPr>
            <a:spLocks noGrp="1"/>
          </p:cNvSpPr>
          <p:nvPr>
            <p:ph type="title" hasCustomPrompt="1"/>
          </p:nvPr>
        </p:nvSpPr>
        <p:spPr>
          <a:xfrm>
            <a:off x="3708425" y="1354361"/>
            <a:ext cx="4775151" cy="4149279"/>
          </a:xfrm>
        </p:spPr>
        <p:txBody>
          <a:bodyPr anchor="t">
            <a:normAutofit/>
          </a:bodyPr>
          <a:lstStyle>
            <a:lvl1pPr>
              <a:lnSpc>
                <a:spcPct val="100000"/>
              </a:lnSpc>
              <a:defRPr sz="3450" b="1">
                <a:solidFill>
                  <a:schemeClr val="bg1"/>
                </a:solidFill>
              </a:defRPr>
            </a:lvl1pPr>
          </a:lstStyle>
          <a:p>
            <a:r>
              <a:rPr lang="nl-NL" sz="3450" b="1" dirty="0"/>
              <a:t>‘Quote’</a:t>
            </a:r>
            <a:endParaRPr lang="en-GB" dirty="0"/>
          </a:p>
        </p:txBody>
      </p:sp>
      <p:sp>
        <p:nvSpPr>
          <p:cNvPr id="13" name="Tijdelijke aanduiding voor tekst 12">
            <a:extLst>
              <a:ext uri="{FF2B5EF4-FFF2-40B4-BE49-F238E27FC236}">
                <a16:creationId xmlns:a16="http://schemas.microsoft.com/office/drawing/2014/main" id="{57D2A8AE-2D31-490B-9B2F-0BCA2DD1CDED}"/>
              </a:ext>
            </a:extLst>
          </p:cNvPr>
          <p:cNvSpPr>
            <a:spLocks noGrp="1"/>
          </p:cNvSpPr>
          <p:nvPr>
            <p:ph type="body" sz="quarter" idx="10" hasCustomPrompt="1"/>
          </p:nvPr>
        </p:nvSpPr>
        <p:spPr>
          <a:xfrm>
            <a:off x="3708424" y="5628183"/>
            <a:ext cx="4775151" cy="571450"/>
          </a:xfrm>
        </p:spPr>
        <p:txBody>
          <a:bodyPr anchor="ctr">
            <a:normAutofit/>
          </a:bodyPr>
          <a:lstStyle>
            <a:lvl1pPr marL="0" indent="0">
              <a:buNone/>
              <a:defRPr sz="2600">
                <a:solidFill>
                  <a:schemeClr val="bg1"/>
                </a:solidFill>
              </a:defRPr>
            </a:lvl1pPr>
          </a:lstStyle>
          <a:p>
            <a:pPr lvl="0"/>
            <a:r>
              <a:rPr lang="nl-NL" dirty="0"/>
              <a:t>NAAM</a:t>
            </a:r>
            <a:endParaRPr lang="en-GB" dirty="0"/>
          </a:p>
        </p:txBody>
      </p:sp>
    </p:spTree>
    <p:extLst>
      <p:ext uri="{BB962C8B-B14F-4D97-AF65-F5344CB8AC3E}">
        <p14:creationId xmlns:p14="http://schemas.microsoft.com/office/powerpoint/2010/main" val="191444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838199" y="1825625"/>
            <a:ext cx="10515599" cy="4351338"/>
          </a:xfrm>
        </p:spPr>
        <p:txBody>
          <a:bodyPr>
            <a:normAutofit/>
          </a:bodyPr>
          <a:lstStyle>
            <a:lvl1pPr marL="0" indent="0">
              <a:buNone/>
              <a:defRPr sz="1700"/>
            </a:lvl1pPr>
          </a:lstStyle>
          <a:p>
            <a:pPr lvl="0"/>
            <a:r>
              <a:rPr lang="nl-NL" sz="1700" dirty="0"/>
              <a:t>Voorbeeldtekst</a:t>
            </a:r>
            <a:endParaRPr lang="en-GB" dirty="0"/>
          </a:p>
        </p:txBody>
      </p:sp>
    </p:spTree>
    <p:extLst>
      <p:ext uri="{BB962C8B-B14F-4D97-AF65-F5344CB8AC3E}">
        <p14:creationId xmlns:p14="http://schemas.microsoft.com/office/powerpoint/2010/main" val="286253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dirty="0"/>
              <a:t>Wat gaan we doen?</a:t>
            </a:r>
          </a:p>
        </p:txBody>
      </p:sp>
      <p:sp>
        <p:nvSpPr>
          <p:cNvPr id="6" name="Tijdelijke aanduiding voor tekst 2"/>
          <p:cNvSpPr>
            <a:spLocks noGrp="1"/>
          </p:cNvSpPr>
          <p:nvPr>
            <p:ph type="body" sz="quarter" idx="11" hasCustomPrompt="1"/>
          </p:nvPr>
        </p:nvSpPr>
        <p:spPr>
          <a:xfrm>
            <a:off x="838200" y="1925638"/>
            <a:ext cx="10515600" cy="4248000"/>
          </a:xfrm>
        </p:spPr>
        <p:txBody>
          <a:bodyPr/>
          <a:lstStyle>
            <a:lvl1pPr marL="0" indent="0">
              <a:buFontTx/>
              <a:buNone/>
              <a:defRPr/>
            </a:lvl1pPr>
          </a:lstStyle>
          <a:p>
            <a:pPr lvl="0"/>
            <a:r>
              <a:rPr lang="nl-NL" dirty="0"/>
              <a:t>De theorie:</a:t>
            </a:r>
          </a:p>
          <a:p>
            <a:pPr lvl="0"/>
            <a:r>
              <a:rPr lang="nl-NL" dirty="0"/>
              <a:t>Alliantie – begripsvorming</a:t>
            </a:r>
          </a:p>
          <a:p>
            <a:pPr lvl="0"/>
            <a:r>
              <a:rPr lang="nl-NL" dirty="0"/>
              <a:t>Alliantie – werkzame factoren</a:t>
            </a:r>
          </a:p>
          <a:p>
            <a:pPr lvl="0"/>
            <a:r>
              <a:rPr lang="nl-NL" dirty="0"/>
              <a:t>Belang van alliantie</a:t>
            </a:r>
          </a:p>
          <a:p>
            <a:pPr lvl="0"/>
            <a:endParaRPr lang="nl-NL" dirty="0"/>
          </a:p>
          <a:p>
            <a:pPr lvl="0"/>
            <a:r>
              <a:rPr lang="nl-NL" dirty="0"/>
              <a:t>Oefenen:</a:t>
            </a:r>
          </a:p>
          <a:p>
            <a:pPr lvl="0"/>
            <a:r>
              <a:rPr lang="nl-NL" dirty="0"/>
              <a:t>Casus: oefenen met gericht kijken naar alliantie</a:t>
            </a:r>
          </a:p>
          <a:p>
            <a:pPr lvl="0"/>
            <a:endParaRPr lang="nl-NL" dirty="0"/>
          </a:p>
          <a:p>
            <a:pPr lvl="0"/>
            <a:r>
              <a:rPr lang="nl-NL" dirty="0"/>
              <a:t>Praktijk:</a:t>
            </a:r>
          </a:p>
          <a:p>
            <a:pPr lvl="0"/>
            <a:r>
              <a:rPr lang="nl-NL" dirty="0"/>
              <a:t>Aan de slag met eigen beeldmateriaal; verzamelen van gerichte feedback</a:t>
            </a:r>
          </a:p>
          <a:p>
            <a:pPr lvl="0"/>
            <a:endParaRPr lang="nl-NL" dirty="0"/>
          </a:p>
        </p:txBody>
      </p:sp>
      <p:sp>
        <p:nvSpPr>
          <p:cNvPr id="2" name="Tijdelijke aanduiding voor dianummer 1">
            <a:extLst>
              <a:ext uri="{FF2B5EF4-FFF2-40B4-BE49-F238E27FC236}">
                <a16:creationId xmlns:a16="http://schemas.microsoft.com/office/drawing/2014/main" id="{1B98C57B-182B-4B1A-8517-6B7CDA9A9E1B}"/>
              </a:ext>
            </a:extLst>
          </p:cNvPr>
          <p:cNvSpPr>
            <a:spLocks noGrp="1"/>
          </p:cNvSpPr>
          <p:nvPr>
            <p:ph type="sldNum" sz="quarter" idx="12"/>
          </p:nvPr>
        </p:nvSpPr>
        <p:spPr>
          <a:xfrm>
            <a:off x="838200" y="6342598"/>
            <a:ext cx="1107478" cy="365125"/>
          </a:xfrm>
          <a:prstGeom prst="rect">
            <a:avLst/>
          </a:prstGeom>
        </p:spPr>
        <p:txBody>
          <a:bodyPr/>
          <a:lstStyle/>
          <a:p>
            <a:fld id="{FACE7509-F60A-4509-9491-CD4ED7B54EDD}" type="slidenum">
              <a:rPr lang="nl-NL" smtClean="0"/>
              <a:pPr/>
              <a:t>‹nr.›</a:t>
            </a:fld>
            <a:endParaRPr lang="nl-NL"/>
          </a:p>
        </p:txBody>
      </p:sp>
    </p:spTree>
    <p:extLst>
      <p:ext uri="{BB962C8B-B14F-4D97-AF65-F5344CB8AC3E}">
        <p14:creationId xmlns:p14="http://schemas.microsoft.com/office/powerpoint/2010/main" val="263155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24158585-8C9B-2444-8413-2968F1CB97F5}"/>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dirty="0"/>
              <a:t>Definitie van alliantie</a:t>
            </a:r>
          </a:p>
        </p:txBody>
      </p:sp>
      <p:sp>
        <p:nvSpPr>
          <p:cNvPr id="2" name="Tijdelijke aanduiding voor dianummer 1">
            <a:extLst>
              <a:ext uri="{FF2B5EF4-FFF2-40B4-BE49-F238E27FC236}">
                <a16:creationId xmlns:a16="http://schemas.microsoft.com/office/drawing/2014/main" id="{1D7D2143-8A99-4F87-AD10-03EFEAABE85B}"/>
              </a:ext>
            </a:extLst>
          </p:cNvPr>
          <p:cNvSpPr>
            <a:spLocks noGrp="1"/>
          </p:cNvSpPr>
          <p:nvPr>
            <p:ph type="sldNum" sz="quarter" idx="12"/>
          </p:nvPr>
        </p:nvSpPr>
        <p:spPr>
          <a:xfrm>
            <a:off x="838200" y="6342598"/>
            <a:ext cx="1107478" cy="365125"/>
          </a:xfrm>
          <a:prstGeom prst="rect">
            <a:avLst/>
          </a:prstGeom>
        </p:spPr>
        <p:txBody>
          <a:bodyPr/>
          <a:lstStyle/>
          <a:p>
            <a:fld id="{FACE7509-F60A-4509-9491-CD4ED7B54EDD}" type="slidenum">
              <a:rPr lang="nl-NL" smtClean="0"/>
              <a:pPr/>
              <a:t>‹nr.›</a:t>
            </a:fld>
            <a:endParaRPr lang="nl-NL"/>
          </a:p>
        </p:txBody>
      </p:sp>
      <p:pic>
        <p:nvPicPr>
          <p:cNvPr id="1026" name="Picture 2">
            <a:extLst>
              <a:ext uri="{FF2B5EF4-FFF2-40B4-BE49-F238E27FC236}">
                <a16:creationId xmlns:a16="http://schemas.microsoft.com/office/drawing/2014/main" id="{A17F77B8-9AB1-AD27-A67C-ABE2F5D744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2345377"/>
            <a:ext cx="4238164" cy="33666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8567BA-E982-62DD-B96C-94A37F25E3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4035" y="2085975"/>
            <a:ext cx="16002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E034B8F-2641-DDA5-D35B-03C54B7413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99578" y="2085975"/>
            <a:ext cx="181927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87538-046C-B16C-5959-E770F5F93DF3}"/>
              </a:ext>
            </a:extLst>
          </p:cNvPr>
          <p:cNvSpPr>
            <a:spLocks noGrp="1"/>
          </p:cNvSpPr>
          <p:nvPr>
            <p:ph type="title" hasCustomPrompt="1"/>
          </p:nvPr>
        </p:nvSpPr>
        <p:spPr/>
        <p:txBody>
          <a:bodyPr/>
          <a:lstStyle>
            <a:lvl1pPr>
              <a:defRPr/>
            </a:lvl1pPr>
          </a:lstStyle>
          <a:p>
            <a:r>
              <a:rPr lang="nl-NL" dirty="0"/>
              <a:t>Enkelvoudige en meervoudige alliantie</a:t>
            </a:r>
            <a:endParaRPr lang="en-US" dirty="0"/>
          </a:p>
        </p:txBody>
      </p:sp>
      <p:sp>
        <p:nvSpPr>
          <p:cNvPr id="4" name="Tekstvak 3">
            <a:extLst>
              <a:ext uri="{FF2B5EF4-FFF2-40B4-BE49-F238E27FC236}">
                <a16:creationId xmlns:a16="http://schemas.microsoft.com/office/drawing/2014/main" id="{218A315A-00FA-DFCB-7FD0-86580795D6A9}"/>
              </a:ext>
            </a:extLst>
          </p:cNvPr>
          <p:cNvSpPr txBox="1"/>
          <p:nvPr userDrawn="1"/>
        </p:nvSpPr>
        <p:spPr>
          <a:xfrm>
            <a:off x="5255822" y="2511033"/>
            <a:ext cx="6346370" cy="3139321"/>
          </a:xfrm>
          <a:prstGeom prst="rect">
            <a:avLst/>
          </a:prstGeom>
          <a:noFill/>
        </p:spPr>
        <p:txBody>
          <a:bodyPr wrap="square">
            <a:spAutoFit/>
          </a:bodyPr>
          <a:lstStyle/>
          <a:p>
            <a:pPr marL="342900" indent="-34290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Goede </a:t>
            </a:r>
            <a:r>
              <a:rPr lang="en-US" sz="1800" b="0" i="0" u="none" strike="noStrike" dirty="0" err="1">
                <a:solidFill>
                  <a:srgbClr val="000000"/>
                </a:solidFill>
                <a:effectLst/>
                <a:latin typeface="Calibri" panose="020F0502020204030204" pitchFamily="34" charset="0"/>
              </a:rPr>
              <a:t>samenwerkingsrelaties</a:t>
            </a:r>
            <a:r>
              <a:rPr lang="en-US" sz="1800" b="0" i="0" u="none" strike="noStrike" dirty="0">
                <a:solidFill>
                  <a:srgbClr val="000000"/>
                </a:solidFill>
                <a:effectLst/>
                <a:latin typeface="Calibri" panose="020F0502020204030204" pitchFamily="34" charset="0"/>
              </a:rPr>
              <a:t> van professionals en </a:t>
            </a:r>
            <a:r>
              <a:rPr lang="en-US" sz="1800" b="0" i="0" u="none" strike="noStrike" dirty="0" err="1">
                <a:solidFill>
                  <a:srgbClr val="000000"/>
                </a:solidFill>
                <a:effectLst/>
                <a:latin typeface="Calibri" panose="020F0502020204030204" pitchFamily="34" charset="0"/>
              </a:rPr>
              <a:t>cliëntsystemen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zijn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belangrijke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voorspellers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voor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goed</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hulpverleningstraject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aan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jeugdigen</a:t>
            </a:r>
            <a:r>
              <a:rPr lang="en-US" sz="1800" b="0" i="0" u="none" strike="noStrike" dirty="0">
                <a:solidFill>
                  <a:srgbClr val="000000"/>
                </a:solidFill>
                <a:effectLst/>
                <a:latin typeface="Calibri" panose="020F0502020204030204" pitchFamily="34" charset="0"/>
              </a:rPr>
              <a:t> en </a:t>
            </a:r>
            <a:r>
              <a:rPr lang="en-US" sz="1800" b="0" i="0" u="none" strike="noStrike" dirty="0" err="1">
                <a:solidFill>
                  <a:srgbClr val="000000"/>
                </a:solidFill>
                <a:effectLst/>
                <a:latin typeface="Calibri" panose="020F0502020204030204" pitchFamily="34" charset="0"/>
              </a:rPr>
              <a:t>gezinnen</a:t>
            </a:r>
            <a:r>
              <a:rPr lang="en-US" sz="1800" b="0" i="0" dirty="0">
                <a:solidFill>
                  <a:srgbClr val="000000"/>
                </a:solidFill>
                <a:effectLst/>
                <a:latin typeface="Calibri" panose="020F0502020204030204" pitchFamily="34" charset="0"/>
              </a:rPr>
              <a:t>​</a:t>
            </a:r>
          </a:p>
          <a:p>
            <a:pPr marL="342900" indent="-342900"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Enkelvoudige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alliantie</a:t>
            </a:r>
            <a:r>
              <a:rPr lang="en-US" sz="1800" b="0" i="0" u="none" strike="noStrike" dirty="0">
                <a:solidFill>
                  <a:srgbClr val="000000"/>
                </a:solidFill>
                <a:effectLst/>
                <a:latin typeface="Calibri" panose="020F0502020204030204" pitchFamily="34" charset="0"/>
              </a:rPr>
              <a:t> =  </a:t>
            </a:r>
            <a:r>
              <a:rPr lang="en-US" sz="1800" b="0" i="0" u="none" strike="noStrike" dirty="0" err="1">
                <a:solidFill>
                  <a:srgbClr val="000000"/>
                </a:solidFill>
                <a:effectLst/>
                <a:latin typeface="Calibri" panose="020F0502020204030204" pitchFamily="34" charset="0"/>
              </a:rPr>
              <a:t>kracht</a:t>
            </a:r>
            <a:r>
              <a:rPr lang="en-US" sz="1800" b="0" i="0" u="none" strike="noStrike" dirty="0">
                <a:solidFill>
                  <a:srgbClr val="000000"/>
                </a:solidFill>
                <a:effectLst/>
                <a:latin typeface="Calibri" panose="020F0502020204030204" pitchFamily="34" charset="0"/>
              </a:rPr>
              <a:t> van de </a:t>
            </a:r>
            <a:r>
              <a:rPr lang="en-US" sz="1800" b="0" i="0" u="none" strike="noStrike" dirty="0" err="1">
                <a:solidFill>
                  <a:srgbClr val="000000"/>
                </a:solidFill>
                <a:effectLst/>
                <a:latin typeface="Calibri" panose="020F0502020204030204" pitchFamily="34" charset="0"/>
              </a:rPr>
              <a:t>samenwerkingsrelatie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tussen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cliënt</a:t>
            </a:r>
            <a:r>
              <a:rPr lang="en-US" sz="1800" b="0" i="0" u="none" strike="noStrike" dirty="0">
                <a:solidFill>
                  <a:srgbClr val="000000"/>
                </a:solidFill>
                <a:effectLst/>
                <a:latin typeface="Calibri" panose="020F0502020204030204" pitchFamily="34" charset="0"/>
              </a:rPr>
              <a:t> en </a:t>
            </a:r>
            <a:r>
              <a:rPr lang="en-US" sz="1800" b="0" i="0" u="none" strike="noStrike" dirty="0" err="1">
                <a:solidFill>
                  <a:srgbClr val="000000"/>
                </a:solidFill>
                <a:effectLst/>
                <a:latin typeface="Calibri" panose="020F0502020204030204" pitchFamily="34" charset="0"/>
              </a:rPr>
              <a:t>hulpverlener</a:t>
            </a:r>
            <a:r>
              <a:rPr lang="en-US" sz="1800" b="0" i="0" dirty="0">
                <a:solidFill>
                  <a:srgbClr val="000000"/>
                </a:solidFill>
                <a:effectLst/>
                <a:latin typeface="Calibri" panose="020F0502020204030204" pitchFamily="34" charset="0"/>
              </a:rPr>
              <a:t>​</a:t>
            </a:r>
          </a:p>
          <a:p>
            <a:pPr marL="0" indent="0" algn="l" rtl="0" fontAlgn="base">
              <a:buFont typeface="Arial" panose="020B0604020202020204" pitchFamily="34" charset="0"/>
              <a:buNone/>
            </a:pPr>
            <a:endParaRPr lang="en-US" b="0" i="0" dirty="0">
              <a:solidFill>
                <a:srgbClr val="000000"/>
              </a:solidFill>
              <a:effectLst/>
              <a:latin typeface="Arial" panose="020B0604020202020204" pitchFamily="34" charset="0"/>
            </a:endParaRPr>
          </a:p>
          <a:p>
            <a:pPr marL="342900" indent="-342900"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Meervoudige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alliantie</a:t>
            </a:r>
            <a:r>
              <a:rPr lang="en-US" sz="1800" b="0" i="0" u="none" strike="noStrike" dirty="0">
                <a:solidFill>
                  <a:srgbClr val="000000"/>
                </a:solidFill>
                <a:effectLst/>
                <a:latin typeface="Calibri" panose="020F0502020204030204" pitchFamily="34" charset="0"/>
              </a:rPr>
              <a:t> = </a:t>
            </a:r>
            <a:r>
              <a:rPr lang="en-US" sz="1800" b="0" i="0" u="none" strike="noStrike" dirty="0" err="1">
                <a:solidFill>
                  <a:srgbClr val="000000"/>
                </a:solidFill>
                <a:effectLst/>
                <a:latin typeface="Calibri" panose="020F0502020204030204" pitchFamily="34" charset="0"/>
              </a:rPr>
              <a:t>kracht</a:t>
            </a:r>
            <a:r>
              <a:rPr lang="en-US" sz="1800" b="0" i="0" u="none" strike="noStrike" dirty="0">
                <a:solidFill>
                  <a:srgbClr val="000000"/>
                </a:solidFill>
                <a:effectLst/>
                <a:latin typeface="Calibri" panose="020F0502020204030204" pitchFamily="34" charset="0"/>
              </a:rPr>
              <a:t> van de </a:t>
            </a:r>
            <a:r>
              <a:rPr lang="en-US" sz="1800" b="0" i="0" u="none" strike="noStrike" dirty="0" err="1">
                <a:solidFill>
                  <a:srgbClr val="000000"/>
                </a:solidFill>
                <a:effectLst/>
                <a:latin typeface="Calibri" panose="020F0502020204030204" pitchFamily="34" charset="0"/>
              </a:rPr>
              <a:t>samenwerkingsrelatie</a:t>
            </a:r>
            <a:r>
              <a:rPr lang="en-US" sz="1800" b="0" i="0" u="none" strike="noStrike" dirty="0">
                <a:solidFill>
                  <a:srgbClr val="000000"/>
                </a:solidFill>
                <a:effectLst/>
                <a:latin typeface="Calibri" panose="020F0502020204030204" pitchFamily="34" charset="0"/>
              </a:rPr>
              <a:t> met </a:t>
            </a:r>
            <a:r>
              <a:rPr lang="en-US" sz="1800" b="0" i="0" u="none" strike="noStrike" dirty="0" err="1">
                <a:solidFill>
                  <a:srgbClr val="000000"/>
                </a:solidFill>
                <a:effectLst/>
                <a:latin typeface="Calibri" panose="020F0502020204030204" pitchFamily="34" charset="0"/>
              </a:rPr>
              <a:t>meerdere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leden</a:t>
            </a:r>
            <a:r>
              <a:rPr lang="en-US" sz="1800" b="0" i="0" u="none" strike="noStrike" dirty="0">
                <a:solidFill>
                  <a:srgbClr val="000000"/>
                </a:solidFill>
                <a:effectLst/>
                <a:latin typeface="Calibri" panose="020F0502020204030204" pitchFamily="34" charset="0"/>
              </a:rPr>
              <a:t> in het </a:t>
            </a:r>
            <a:r>
              <a:rPr lang="en-US" sz="1800" b="0" i="0" u="none" strike="noStrike" dirty="0" err="1">
                <a:solidFill>
                  <a:srgbClr val="000000"/>
                </a:solidFill>
                <a:effectLst/>
                <a:latin typeface="Calibri" panose="020F0502020204030204" pitchFamily="34" charset="0"/>
              </a:rPr>
              <a:t>systeem</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None/>
            </a:pPr>
            <a:endParaRPr lang="en-US" b="0" i="0" dirty="0">
              <a:solidFill>
                <a:srgbClr val="000000"/>
              </a:solidFill>
              <a:effectLst/>
              <a:latin typeface="Arial" panose="020B0604020202020204" pitchFamily="34" charset="0"/>
            </a:endParaRPr>
          </a:p>
          <a:p>
            <a:pPr algn="l" rtl="0" fontAlgn="base"/>
            <a:r>
              <a:rPr lang="en-US" sz="1800" b="0" i="0" u="none" strike="noStrike" dirty="0" err="1">
                <a:solidFill>
                  <a:srgbClr val="000000"/>
                </a:solidFill>
                <a:effectLst/>
                <a:latin typeface="Calibri" panose="020F0502020204030204" pitchFamily="34" charset="0"/>
              </a:rPr>
              <a:t>Bron</a:t>
            </a:r>
            <a:r>
              <a:rPr lang="en-US" sz="1800" b="0" i="0" u="none" strike="noStrike" dirty="0">
                <a:solidFill>
                  <a:srgbClr val="000000"/>
                </a:solidFill>
                <a:effectLst/>
                <a:latin typeface="Calibri" panose="020F0502020204030204" pitchFamily="34" charset="0"/>
              </a:rPr>
              <a:t>: Marion van Hattum (2018)</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pic>
        <p:nvPicPr>
          <p:cNvPr id="2050" name="Picture 2">
            <a:extLst>
              <a:ext uri="{FF2B5EF4-FFF2-40B4-BE49-F238E27FC236}">
                <a16:creationId xmlns:a16="http://schemas.microsoft.com/office/drawing/2014/main" id="{EEB5017B-D5F3-584B-E627-F42024328E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90692"/>
            <a:ext cx="3305175"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7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6553203" y="1917701"/>
            <a:ext cx="4800600" cy="4248000"/>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dirty="0"/>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dirty="0"/>
              <a:t>ONDERWERP / titel</a:t>
            </a:r>
          </a:p>
        </p:txBody>
      </p:sp>
      <p:sp>
        <p:nvSpPr>
          <p:cNvPr id="8" name="Tijdelijke aanduiding voor tekst 2"/>
          <p:cNvSpPr>
            <a:spLocks noGrp="1"/>
          </p:cNvSpPr>
          <p:nvPr>
            <p:ph type="body" sz="quarter" idx="12"/>
          </p:nvPr>
        </p:nvSpPr>
        <p:spPr>
          <a:xfrm>
            <a:off x="838200" y="1926000"/>
            <a:ext cx="52578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jdelijke aanduiding voor dianummer 1">
            <a:extLst>
              <a:ext uri="{FF2B5EF4-FFF2-40B4-BE49-F238E27FC236}">
                <a16:creationId xmlns:a16="http://schemas.microsoft.com/office/drawing/2014/main" id="{02897271-9D30-452B-AAF1-F0E2E5634182}"/>
              </a:ext>
            </a:extLst>
          </p:cNvPr>
          <p:cNvSpPr>
            <a:spLocks noGrp="1"/>
          </p:cNvSpPr>
          <p:nvPr>
            <p:ph type="sldNum" sz="quarter" idx="13"/>
          </p:nvPr>
        </p:nvSpPr>
        <p:spPr>
          <a:xfrm>
            <a:off x="838200" y="6342598"/>
            <a:ext cx="1107478" cy="365125"/>
          </a:xfrm>
          <a:prstGeom prst="rect">
            <a:avLst/>
          </a:prstGeom>
        </p:spPr>
        <p:txBody>
          <a:bodyPr/>
          <a:lstStyle/>
          <a:p>
            <a:fld id="{FACE7509-F60A-4509-9491-CD4ED7B54EDD}" type="slidenum">
              <a:rPr lang="nl-NL" smtClean="0"/>
              <a:pPr/>
              <a:t>‹nr.›</a:t>
            </a:fld>
            <a:endParaRPr lang="nl-NL"/>
          </a:p>
        </p:txBody>
      </p:sp>
    </p:spTree>
    <p:extLst>
      <p:ext uri="{BB962C8B-B14F-4D97-AF65-F5344CB8AC3E}">
        <p14:creationId xmlns:p14="http://schemas.microsoft.com/office/powerpoint/2010/main" val="335136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6553200" y="1778435"/>
            <a:ext cx="4800600" cy="413103"/>
          </a:xfrm>
        </p:spPr>
        <p:txBody>
          <a:bodyPr anchor="ctr">
            <a:noAutofit/>
          </a:bodyPr>
          <a:lstStyle>
            <a:lvl1pPr marL="0" indent="0">
              <a:buNone/>
              <a:defRPr sz="2000" b="1" baseline="0"/>
            </a:lvl1pPr>
          </a:lstStyle>
          <a:p>
            <a:pPr lvl="0"/>
            <a:r>
              <a:rPr lang="nl-NL" dirty="0"/>
              <a:t>Klik voor </a:t>
            </a:r>
            <a:r>
              <a:rPr lang="nl-NL" dirty="0" err="1"/>
              <a:t>subkop</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838200" y="1778435"/>
            <a:ext cx="4800600" cy="413103"/>
          </a:xfrm>
        </p:spPr>
        <p:txBody>
          <a:bodyPr anchor="ctr">
            <a:noAutofit/>
          </a:bodyPr>
          <a:lstStyle>
            <a:lvl1pPr marL="0" indent="0">
              <a:buNone/>
              <a:defRPr sz="2000" b="1"/>
            </a:lvl1pPr>
          </a:lstStyle>
          <a:p>
            <a:pPr lvl="0"/>
            <a:r>
              <a:rPr lang="nl-NL" dirty="0"/>
              <a:t>Klik voor </a:t>
            </a:r>
            <a:r>
              <a:rPr lang="nl-NL" dirty="0" err="1"/>
              <a:t>subkop</a:t>
            </a:r>
            <a:endParaRPr lang="en-GB" dirty="0"/>
          </a:p>
        </p:txBody>
      </p:sp>
      <p:sp>
        <p:nvSpPr>
          <p:cNvPr id="8" name="Titel 6">
            <a:extLst>
              <a:ext uri="{FF2B5EF4-FFF2-40B4-BE49-F238E27FC236}">
                <a16:creationId xmlns:a16="http://schemas.microsoft.com/office/drawing/2014/main" id="{AB6897B6-1B30-8840-AEF5-653E3015C372}"/>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dirty="0"/>
              <a:t>ONDERWERP / titel</a:t>
            </a:r>
          </a:p>
        </p:txBody>
      </p:sp>
      <p:sp>
        <p:nvSpPr>
          <p:cNvPr id="3" name="Tijdelijke aanduiding voor tekst 2"/>
          <p:cNvSpPr>
            <a:spLocks noGrp="1"/>
          </p:cNvSpPr>
          <p:nvPr>
            <p:ph type="body" sz="quarter" idx="18"/>
          </p:nvPr>
        </p:nvSpPr>
        <p:spPr>
          <a:xfrm>
            <a:off x="838200" y="2286000"/>
            <a:ext cx="4800600" cy="3905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tekst 4"/>
          <p:cNvSpPr>
            <a:spLocks noGrp="1"/>
          </p:cNvSpPr>
          <p:nvPr>
            <p:ph type="body" sz="quarter" idx="19"/>
          </p:nvPr>
        </p:nvSpPr>
        <p:spPr>
          <a:xfrm>
            <a:off x="6553200" y="2286000"/>
            <a:ext cx="4800600" cy="3905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jdelijke aanduiding voor dianummer 1">
            <a:extLst>
              <a:ext uri="{FF2B5EF4-FFF2-40B4-BE49-F238E27FC236}">
                <a16:creationId xmlns:a16="http://schemas.microsoft.com/office/drawing/2014/main" id="{25BC47CD-32CA-4434-A931-60298C186A0B}"/>
              </a:ext>
            </a:extLst>
          </p:cNvPr>
          <p:cNvSpPr>
            <a:spLocks noGrp="1"/>
          </p:cNvSpPr>
          <p:nvPr>
            <p:ph type="sldNum" sz="quarter" idx="20"/>
          </p:nvPr>
        </p:nvSpPr>
        <p:spPr>
          <a:xfrm>
            <a:off x="838200" y="6342598"/>
            <a:ext cx="1107478" cy="365125"/>
          </a:xfrm>
          <a:prstGeom prst="rect">
            <a:avLst/>
          </a:prstGeom>
        </p:spPr>
        <p:txBody>
          <a:bodyPr/>
          <a:lstStyle/>
          <a:p>
            <a:fld id="{FACE7509-F60A-4509-9491-CD4ED7B54EDD}" type="slidenum">
              <a:rPr lang="nl-NL" smtClean="0"/>
              <a:pPr/>
              <a:t>‹nr.›</a:t>
            </a:fld>
            <a:endParaRPr lang="nl-NL"/>
          </a:p>
        </p:txBody>
      </p:sp>
    </p:spTree>
    <p:extLst>
      <p:ext uri="{BB962C8B-B14F-4D97-AF65-F5344CB8AC3E}">
        <p14:creationId xmlns:p14="http://schemas.microsoft.com/office/powerpoint/2010/main" val="28130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3149600" y="733425"/>
            <a:ext cx="58928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3640216" y="5429602"/>
            <a:ext cx="4910667" cy="493713"/>
          </a:xfrm>
        </p:spPr>
        <p:txBody>
          <a:bodyPr anchor="b"/>
          <a:lstStyle>
            <a:lvl1pPr marL="0" indent="0">
              <a:spcBef>
                <a:spcPts val="0"/>
              </a:spcBef>
              <a:buNone/>
              <a:defRPr sz="1800" cap="all" baseline="0">
                <a:solidFill>
                  <a:schemeClr val="bg1"/>
                </a:solidFill>
              </a:defRPr>
            </a:lvl1pPr>
          </a:lstStyle>
          <a:p>
            <a:pPr lvl="0"/>
            <a:r>
              <a:rPr lang="nl-NL" dirty="0"/>
              <a:t>NAAM</a:t>
            </a:r>
            <a:endParaRPr lang="en-GB" dirty="0"/>
          </a:p>
        </p:txBody>
      </p:sp>
      <p:sp>
        <p:nvSpPr>
          <p:cNvPr id="3" name="Tijdelijke aanduiding voor tekst 2">
            <a:extLst>
              <a:ext uri="{FF2B5EF4-FFF2-40B4-BE49-F238E27FC236}">
                <a16:creationId xmlns:a16="http://schemas.microsoft.com/office/drawing/2014/main" id="{B0DA6865-FA7E-094E-A575-DAADE998A20B}"/>
              </a:ext>
            </a:extLst>
          </p:cNvPr>
          <p:cNvSpPr>
            <a:spLocks noGrp="1"/>
          </p:cNvSpPr>
          <p:nvPr>
            <p:ph type="body" sz="quarter" idx="12" hasCustomPrompt="1"/>
          </p:nvPr>
        </p:nvSpPr>
        <p:spPr>
          <a:xfrm>
            <a:off x="3640216" y="1628775"/>
            <a:ext cx="4910667" cy="3600450"/>
          </a:xfrm>
        </p:spPr>
        <p:txBody>
          <a:bodyPr>
            <a:normAutofit/>
          </a:bodyPr>
          <a:lstStyle>
            <a:lvl1pPr marL="0" indent="0">
              <a:spcBef>
                <a:spcPts val="0"/>
              </a:spcBef>
              <a:buNone/>
              <a:defRPr sz="2800" cap="all" baseline="0">
                <a:solidFill>
                  <a:schemeClr val="bg1"/>
                </a:solidFill>
              </a:defRPr>
            </a:lvl1pPr>
          </a:lstStyle>
          <a:p>
            <a:r>
              <a:rPr lang="nl-NL" dirty="0"/>
              <a:t>‘QUOTE’</a:t>
            </a:r>
          </a:p>
        </p:txBody>
      </p:sp>
      <p:pic>
        <p:nvPicPr>
          <p:cNvPr id="6" name="Afbeelding 2">
            <a:extLst>
              <a:ext uri="{FF2B5EF4-FFF2-40B4-BE49-F238E27FC236}">
                <a16:creationId xmlns:a16="http://schemas.microsoft.com/office/drawing/2014/main" id="{FFDA8079-95BD-45E3-8313-ABF6A59ED207}"/>
              </a:ext>
            </a:extLst>
          </p:cNvPr>
          <p:cNvPicPr>
            <a:picLocks noChangeAspect="1"/>
          </p:cNvPicPr>
          <p:nvPr userDrawn="1"/>
        </p:nvPicPr>
        <p:blipFill>
          <a:blip r:embed="rId2"/>
          <a:stretch>
            <a:fillRect/>
          </a:stretch>
        </p:blipFill>
        <p:spPr>
          <a:xfrm>
            <a:off x="3644574" y="601590"/>
            <a:ext cx="355939" cy="297299"/>
          </a:xfrm>
          <a:prstGeom prst="rect">
            <a:avLst/>
          </a:prstGeom>
        </p:spPr>
      </p:pic>
      <p:sp>
        <p:nvSpPr>
          <p:cNvPr id="2" name="Tijdelijke aanduiding voor dianummer 1">
            <a:extLst>
              <a:ext uri="{FF2B5EF4-FFF2-40B4-BE49-F238E27FC236}">
                <a16:creationId xmlns:a16="http://schemas.microsoft.com/office/drawing/2014/main" id="{904E24CA-A573-4CEE-A581-99C9D72CAA2A}"/>
              </a:ext>
            </a:extLst>
          </p:cNvPr>
          <p:cNvSpPr>
            <a:spLocks noGrp="1"/>
          </p:cNvSpPr>
          <p:nvPr>
            <p:ph type="sldNum" sz="quarter" idx="13"/>
          </p:nvPr>
        </p:nvSpPr>
        <p:spPr>
          <a:xfrm>
            <a:off x="838200" y="6342598"/>
            <a:ext cx="1107478" cy="365125"/>
          </a:xfrm>
          <a:prstGeom prst="rect">
            <a:avLst/>
          </a:prstGeom>
        </p:spPr>
        <p:txBody>
          <a:bodyPr/>
          <a:lstStyle/>
          <a:p>
            <a:fld id="{FACE7509-F60A-4509-9491-CD4ED7B54EDD}" type="slidenum">
              <a:rPr lang="nl-NL" smtClean="0"/>
              <a:pPr/>
              <a:t>‹nr.›</a:t>
            </a:fld>
            <a:endParaRPr lang="nl-NL"/>
          </a:p>
        </p:txBody>
      </p:sp>
    </p:spTree>
    <p:extLst>
      <p:ext uri="{BB962C8B-B14F-4D97-AF65-F5344CB8AC3E}">
        <p14:creationId xmlns:p14="http://schemas.microsoft.com/office/powerpoint/2010/main" val="296755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5D16DA9-F487-4729-B580-4BBB0EEEEB8F}" type="slidenum">
              <a:rPr lang="nl-NL" smtClean="0"/>
              <a:t>‹nr.›</a:t>
            </a:fld>
            <a:endParaRPr lang="nl-NL"/>
          </a:p>
        </p:txBody>
      </p:sp>
    </p:spTree>
    <p:extLst>
      <p:ext uri="{BB962C8B-B14F-4D97-AF65-F5344CB8AC3E}">
        <p14:creationId xmlns:p14="http://schemas.microsoft.com/office/powerpoint/2010/main" val="76333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el en halve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838200" y="365127"/>
            <a:ext cx="10515600" cy="1033906"/>
          </a:xfrm>
        </p:spPr>
        <p:txBody>
          <a:bodyPr anchor="b">
            <a:normAutofit/>
          </a:bodyPr>
          <a:lstStyle>
            <a:lvl1pPr>
              <a:defRPr sz="345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4" name="Tijdelijke aanduiding voor tekst 23">
            <a:extLst>
              <a:ext uri="{FF2B5EF4-FFF2-40B4-BE49-F238E27FC236}">
                <a16:creationId xmlns:a16="http://schemas.microsoft.com/office/drawing/2014/main" id="{7F9DE86C-009D-467B-BE5F-C910B7853BC8}"/>
              </a:ext>
            </a:extLst>
          </p:cNvPr>
          <p:cNvSpPr>
            <a:spLocks noGrp="1"/>
          </p:cNvSpPr>
          <p:nvPr>
            <p:ph type="body" sz="quarter" idx="12" hasCustomPrompt="1"/>
          </p:nvPr>
        </p:nvSpPr>
        <p:spPr>
          <a:xfrm>
            <a:off x="844296" y="1534788"/>
            <a:ext cx="5251704" cy="4648200"/>
          </a:xfrm>
        </p:spPr>
        <p:txBody>
          <a:bodyPr>
            <a:normAutofit/>
          </a:bodyPr>
          <a:lstStyle>
            <a:lvl1pPr marL="0" indent="0">
              <a:spcBef>
                <a:spcPts val="750"/>
              </a:spcBef>
              <a:buFont typeface="Arial" panose="020B0604020202020204" pitchFamily="34" charset="0"/>
              <a:buNone/>
              <a:defRPr sz="2100" b="0">
                <a:latin typeface="Arial" panose="020B0604020202020204" pitchFamily="34" charset="0"/>
                <a:cs typeface="Arial" panose="020B0604020202020204" pitchFamily="34" charset="0"/>
              </a:defRPr>
            </a:lvl1pPr>
          </a:lstStyle>
          <a:p>
            <a:pPr lvl="0"/>
            <a:r>
              <a:rPr lang="nl-NL" dirty="0"/>
              <a:t>Voorbeeldtekst</a:t>
            </a:r>
            <a:endParaRPr lang="en-GB" dirty="0"/>
          </a:p>
        </p:txBody>
      </p:sp>
    </p:spTree>
    <p:extLst>
      <p:ext uri="{BB962C8B-B14F-4D97-AF65-F5344CB8AC3E}">
        <p14:creationId xmlns:p14="http://schemas.microsoft.com/office/powerpoint/2010/main" val="268573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838200" y="365129"/>
            <a:ext cx="10515600" cy="1325563"/>
          </a:xfrm>
          <a:prstGeom prst="rect">
            <a:avLst/>
          </a:prstGeom>
        </p:spPr>
        <p:txBody>
          <a:bodyPr vert="horz" lIns="91440" tIns="45720" rIns="91440" bIns="45720" rtlCol="0" anchor="b">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6" name="Afbeelding 5">
            <a:extLst>
              <a:ext uri="{FF2B5EF4-FFF2-40B4-BE49-F238E27FC236}">
                <a16:creationId xmlns:a16="http://schemas.microsoft.com/office/drawing/2014/main" id="{D2936B9B-9586-48DE-B845-C54BC129D8B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99687" y="6227764"/>
            <a:ext cx="1359194" cy="588915"/>
          </a:xfrm>
          <a:prstGeom prst="rect">
            <a:avLst/>
          </a:prstGeom>
        </p:spPr>
      </p:pic>
      <p:pic>
        <p:nvPicPr>
          <p:cNvPr id="9" name="Afbeelding 8" descr="Afbeelding met tekst, Lettertype, logo, Graphics&#10;&#10;Automatisch gegenereerde beschrijving">
            <a:extLst>
              <a:ext uri="{FF2B5EF4-FFF2-40B4-BE49-F238E27FC236}">
                <a16:creationId xmlns:a16="http://schemas.microsoft.com/office/drawing/2014/main" id="{8B8B4313-4CCE-CB6E-B8EF-53EEADBBAD85}"/>
              </a:ext>
            </a:extLst>
          </p:cNvPr>
          <p:cNvPicPr>
            <a:picLocks noChangeAspect="1"/>
          </p:cNvPicPr>
          <p:nvPr userDrawn="1"/>
        </p:nvPicPr>
        <p:blipFill>
          <a:blip r:embed="rId12"/>
          <a:stretch>
            <a:fillRect/>
          </a:stretch>
        </p:blipFill>
        <p:spPr>
          <a:xfrm>
            <a:off x="9553324" y="532541"/>
            <a:ext cx="1800476" cy="990738"/>
          </a:xfrm>
          <a:prstGeom prst="rect">
            <a:avLst/>
          </a:prstGeom>
        </p:spPr>
      </p:pic>
    </p:spTree>
    <p:extLst>
      <p:ext uri="{BB962C8B-B14F-4D97-AF65-F5344CB8AC3E}">
        <p14:creationId xmlns:p14="http://schemas.microsoft.com/office/powerpoint/2010/main" val="14963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4" r:id="rId5"/>
    <p:sldLayoutId id="2147483665" r:id="rId6"/>
    <p:sldLayoutId id="2147483666" r:id="rId7"/>
    <p:sldLayoutId id="2147483669" r:id="rId8"/>
    <p:sldLayoutId id="2147483679" r:id="rId9"/>
  </p:sldLayoutIdLst>
  <p:hf sldNum="0" hdr="0" ftr="0" dt="0"/>
  <p:txStyles>
    <p:titleStyle>
      <a:lvl1pPr algn="l" defTabSz="514337" rtl="0" eaLnBrk="1" latinLnBrk="0" hangingPunct="1">
        <a:lnSpc>
          <a:spcPct val="90000"/>
        </a:lnSpc>
        <a:spcBef>
          <a:spcPct val="0"/>
        </a:spcBef>
        <a:buNone/>
        <a:defRPr lang="nl-NL" sz="3200" b="1" kern="1200" cap="all" baseline="0" dirty="0">
          <a:solidFill>
            <a:schemeClr val="tx2"/>
          </a:solidFill>
          <a:latin typeface="Avenir Next Condensed Medium" panose="020B0606020202020204" pitchFamily="34" charset="0"/>
          <a:ea typeface="+mj-ea"/>
          <a:cs typeface="Arial" panose="020B0604020202020204" pitchFamily="34" charset="0"/>
          <a:sym typeface="Avenir Next Condensed Demi Bold"/>
        </a:defRPr>
      </a:lvl1pPr>
    </p:titleStyle>
    <p:bodyStyle>
      <a:lvl1pPr marL="18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268BCB-36EE-4F6D-A352-B00B9ED15EE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dirty="0"/>
              <a:t>KLIK OM STIJL AAN TE PASSEN</a:t>
            </a:r>
            <a:endParaRPr lang="en-GB" dirty="0"/>
          </a:p>
        </p:txBody>
      </p:sp>
      <p:sp>
        <p:nvSpPr>
          <p:cNvPr id="3" name="Tijdelijke aanduiding voor tekst 2">
            <a:extLst>
              <a:ext uri="{FF2B5EF4-FFF2-40B4-BE49-F238E27FC236}">
                <a16:creationId xmlns:a16="http://schemas.microsoft.com/office/drawing/2014/main" id="{6243F09E-6E46-4B73-8800-8C4A93D4E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4" name="Afbeelding 3">
            <a:extLst>
              <a:ext uri="{FF2B5EF4-FFF2-40B4-BE49-F238E27FC236}">
                <a16:creationId xmlns:a16="http://schemas.microsoft.com/office/drawing/2014/main" id="{893AAD6B-53D4-4BD5-8261-9B43AABD5C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6126" y="6199632"/>
            <a:ext cx="1563643" cy="677499"/>
          </a:xfrm>
          <a:prstGeom prst="rect">
            <a:avLst/>
          </a:prstGeom>
        </p:spPr>
      </p:pic>
    </p:spTree>
    <p:extLst>
      <p:ext uri="{BB962C8B-B14F-4D97-AF65-F5344CB8AC3E}">
        <p14:creationId xmlns:p14="http://schemas.microsoft.com/office/powerpoint/2010/main" val="42056098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lvl1pPr algn="l" defTabSz="457200" rtl="0" eaLnBrk="1" latinLnBrk="0" hangingPunct="1">
        <a:lnSpc>
          <a:spcPct val="90000"/>
        </a:lnSpc>
        <a:spcBef>
          <a:spcPct val="0"/>
        </a:spcBef>
        <a:buNone/>
        <a:defRPr lang="nl-NL" sz="3450" kern="1200" dirty="0">
          <a:solidFill>
            <a:srgbClr val="E50856"/>
          </a:solidFill>
          <a:latin typeface="Avenir Next Condensed"/>
          <a:ea typeface="+mj-ea"/>
          <a:cs typeface="Arial" panose="020B0604020202020204" pitchFamily="34" charset="0"/>
        </a:defRPr>
      </a:lvl1pPr>
    </p:titleStyle>
    <p:bodyStyle>
      <a:lvl1pPr marL="180000" indent="-114300" algn="l" defTabSz="457200" rtl="0" eaLnBrk="1" latinLnBrk="0" hangingPunct="1">
        <a:lnSpc>
          <a:spcPct val="8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14300" algn="l" defTabSz="457200" rtl="0" eaLnBrk="1" latinLnBrk="0" hangingPunct="1">
        <a:lnSpc>
          <a:spcPct val="8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14300" algn="l" defTabSz="457200" rtl="0" eaLnBrk="1" latinLnBrk="0" hangingPunct="1">
        <a:lnSpc>
          <a:spcPct val="8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10000" indent="-114300" algn="l" defTabSz="457200" rtl="0" eaLnBrk="1" latinLnBrk="0" hangingPunct="1">
        <a:lnSpc>
          <a:spcPct val="80000"/>
        </a:lnSpc>
        <a:spcBef>
          <a:spcPts val="2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035000" indent="-114300" algn="l" defTabSz="457200" rtl="0" eaLnBrk="1" latinLnBrk="0" hangingPunct="1">
        <a:lnSpc>
          <a:spcPct val="80000"/>
        </a:lnSpc>
        <a:spcBef>
          <a:spcPts val="2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player.vimeo.com/video/652448506?h=01daca3f5d&amp;app_id=122963"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han.nl/projecten/2022/gelijkwaardige-samenwerking/" TargetMode="External"/><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video" Target="https://www.youtube.com/embed/Bllk74MgtTk?feature=oembed" TargetMode="Externa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onlineklok.nl/timer/#countdown=00:05:00&amp;date=2023-05-25T09:05:01&amp;sound=xylophone&amp;loop=1"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9470BD2-A98E-4FA6-9BDE-E210D4813F23}"/>
              </a:ext>
            </a:extLst>
          </p:cNvPr>
          <p:cNvSpPr>
            <a:spLocks noGrp="1"/>
          </p:cNvSpPr>
          <p:nvPr>
            <p:ph type="body" sz="quarter" idx="11"/>
          </p:nvPr>
        </p:nvSpPr>
        <p:spPr>
          <a:xfrm>
            <a:off x="911133" y="1212043"/>
            <a:ext cx="10402888" cy="515679"/>
          </a:xfrm>
        </p:spPr>
        <p:txBody>
          <a:bodyPr>
            <a:noAutofit/>
          </a:bodyPr>
          <a:lstStyle/>
          <a:p>
            <a:r>
              <a:rPr lang="nl-NL" sz="4800" dirty="0" err="1"/>
              <a:t>Relatiedagmiddag</a:t>
            </a:r>
            <a:endParaRPr lang="en-GB" sz="4800" dirty="0"/>
          </a:p>
        </p:txBody>
      </p:sp>
      <p:sp>
        <p:nvSpPr>
          <p:cNvPr id="4" name="Tijdelijke aanduiding voor tekst 3">
            <a:extLst>
              <a:ext uri="{FF2B5EF4-FFF2-40B4-BE49-F238E27FC236}">
                <a16:creationId xmlns:a16="http://schemas.microsoft.com/office/drawing/2014/main" id="{B6798C5F-FC61-442C-A729-2DE5C7E32382}"/>
              </a:ext>
            </a:extLst>
          </p:cNvPr>
          <p:cNvSpPr>
            <a:spLocks noGrp="1"/>
          </p:cNvSpPr>
          <p:nvPr>
            <p:ph type="body" sz="quarter" idx="12"/>
          </p:nvPr>
        </p:nvSpPr>
        <p:spPr>
          <a:xfrm>
            <a:off x="889000" y="1732045"/>
            <a:ext cx="10414000" cy="2599531"/>
          </a:xfrm>
        </p:spPr>
        <p:txBody>
          <a:bodyPr>
            <a:normAutofit/>
          </a:bodyPr>
          <a:lstStyle/>
          <a:p>
            <a:r>
              <a:rPr lang="nl-NL" sz="4000" dirty="0">
                <a:solidFill>
                  <a:srgbClr val="333333"/>
                </a:solidFill>
                <a:effectLst/>
                <a:latin typeface="Ubuntu" panose="020B0504030602030204" pitchFamily="34" charset="0"/>
                <a:ea typeface="Times New Roman" panose="02020603050405020304" pitchFamily="18" charset="0"/>
              </a:rPr>
              <a:t>Gelijkwaardig samenwerken met jeugdigen en hun ouders</a:t>
            </a:r>
            <a:endParaRPr lang="en-GB" sz="4000" dirty="0"/>
          </a:p>
        </p:txBody>
      </p:sp>
      <p:pic>
        <p:nvPicPr>
          <p:cNvPr id="1028" name="Picture 4" descr="Dia 1">
            <a:extLst>
              <a:ext uri="{FF2B5EF4-FFF2-40B4-BE49-F238E27FC236}">
                <a16:creationId xmlns:a16="http://schemas.microsoft.com/office/drawing/2014/main" id="{28B31ACA-4587-BE24-87F5-E03F1093D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81" y="3639845"/>
            <a:ext cx="4166493" cy="2499896"/>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ekst 3">
            <a:extLst>
              <a:ext uri="{FF2B5EF4-FFF2-40B4-BE49-F238E27FC236}">
                <a16:creationId xmlns:a16="http://schemas.microsoft.com/office/drawing/2014/main" id="{B522AB33-94CE-3B30-AE01-944FD28E20A6}"/>
              </a:ext>
            </a:extLst>
          </p:cNvPr>
          <p:cNvSpPr txBox="1">
            <a:spLocks/>
          </p:cNvSpPr>
          <p:nvPr/>
        </p:nvSpPr>
        <p:spPr>
          <a:xfrm>
            <a:off x="6419819" y="4503613"/>
            <a:ext cx="4629181" cy="2599531"/>
          </a:xfrm>
          <a:prstGeom prst="rect">
            <a:avLst/>
          </a:prstGeom>
        </p:spPr>
        <p:txBody>
          <a:bodyPr vert="horz" lIns="91440" tIns="45720" rIns="91440" bIns="45720" rtlCol="0">
            <a:normAutofit/>
          </a:bodyPr>
          <a:lstStyle>
            <a:lvl1pPr marL="65700" indent="0" algn="l" defTabSz="457200" rtl="0" eaLnBrk="1" latinLnBrk="0" hangingPunct="1">
              <a:lnSpc>
                <a:spcPct val="80000"/>
              </a:lnSpc>
              <a:spcBef>
                <a:spcPts val="500"/>
              </a:spcBef>
              <a:buFont typeface="Arial" panose="020B0604020202020204" pitchFamily="34" charset="0"/>
              <a:buNone/>
              <a:defRPr sz="6950" b="1" kern="1200">
                <a:solidFill>
                  <a:schemeClr val="tx1"/>
                </a:solidFill>
                <a:latin typeface="Avenir Next Condensed"/>
                <a:ea typeface="+mn-ea"/>
                <a:cs typeface="Arial" panose="020B0604020202020204" pitchFamily="34" charset="0"/>
              </a:defRPr>
            </a:lvl1pPr>
            <a:lvl2pPr marL="360000" indent="-114300" algn="l" defTabSz="457200" rtl="0" eaLnBrk="1" latinLnBrk="0" hangingPunct="1">
              <a:lnSpc>
                <a:spcPct val="8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0000" indent="-114300" algn="l" defTabSz="457200" rtl="0" eaLnBrk="1" latinLnBrk="0" hangingPunct="1">
              <a:lnSpc>
                <a:spcPct val="8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10000" indent="-114300" algn="l" defTabSz="457200" rtl="0" eaLnBrk="1" latinLnBrk="0" hangingPunct="1">
              <a:lnSpc>
                <a:spcPct val="80000"/>
              </a:lnSpc>
              <a:spcBef>
                <a:spcPts val="2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035000" indent="-114300" algn="l" defTabSz="457200" rtl="0" eaLnBrk="1" latinLnBrk="0" hangingPunct="1">
              <a:lnSpc>
                <a:spcPct val="80000"/>
              </a:lnSpc>
              <a:spcBef>
                <a:spcPts val="2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r>
              <a:rPr lang="nl-NL" sz="4000" dirty="0">
                <a:solidFill>
                  <a:schemeClr val="accent4">
                    <a:lumMod val="75000"/>
                  </a:schemeClr>
                </a:solidFill>
                <a:latin typeface="Ubuntu" panose="020B0504030602030204" pitchFamily="34" charset="0"/>
                <a:ea typeface="Times New Roman" panose="02020603050405020304" pitchFamily="18" charset="0"/>
              </a:rPr>
              <a:t>Joris van Veen</a:t>
            </a:r>
          </a:p>
          <a:p>
            <a:r>
              <a:rPr lang="nl-NL" sz="1600" dirty="0">
                <a:solidFill>
                  <a:schemeClr val="accent4">
                    <a:lumMod val="75000"/>
                  </a:schemeClr>
                </a:solidFill>
                <a:latin typeface="Ubuntu" panose="020B0504030602030204" pitchFamily="34" charset="0"/>
              </a:rPr>
              <a:t>Joris.vanveen@han.nl</a:t>
            </a:r>
            <a:endParaRPr lang="en-GB" sz="1600" dirty="0">
              <a:solidFill>
                <a:schemeClr val="accent4">
                  <a:lumMod val="75000"/>
                </a:schemeClr>
              </a:solidFill>
            </a:endParaRPr>
          </a:p>
        </p:txBody>
      </p:sp>
    </p:spTree>
    <p:extLst>
      <p:ext uri="{BB962C8B-B14F-4D97-AF65-F5344CB8AC3E}">
        <p14:creationId xmlns:p14="http://schemas.microsoft.com/office/powerpoint/2010/main" val="102746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64B7F-69C2-4FBF-B37E-A99702091ADC}"/>
              </a:ext>
            </a:extLst>
          </p:cNvPr>
          <p:cNvSpPr>
            <a:spLocks noGrp="1"/>
          </p:cNvSpPr>
          <p:nvPr>
            <p:ph type="title"/>
          </p:nvPr>
        </p:nvSpPr>
        <p:spPr/>
        <p:txBody>
          <a:bodyPr/>
          <a:lstStyle/>
          <a:p>
            <a:r>
              <a:rPr lang="nl-NL" dirty="0"/>
              <a:t>Belang van samenwerken</a:t>
            </a:r>
          </a:p>
        </p:txBody>
      </p:sp>
      <p:pic>
        <p:nvPicPr>
          <p:cNvPr id="4" name="Onlinemedia 3" title="Gelijkwaardige samenwerking">
            <a:hlinkClick r:id="" action="ppaction://media"/>
            <a:extLst>
              <a:ext uri="{FF2B5EF4-FFF2-40B4-BE49-F238E27FC236}">
                <a16:creationId xmlns:a16="http://schemas.microsoft.com/office/drawing/2014/main" id="{FA5092F1-2830-4850-AF26-465E7E5AA13F}"/>
              </a:ext>
            </a:extLst>
          </p:cNvPr>
          <p:cNvPicPr>
            <a:picLocks noGrp="1" noRot="1" noChangeAspect="1"/>
          </p:cNvPicPr>
          <p:nvPr>
            <p:ph idx="1"/>
            <a:videoFile r:link="rId1"/>
          </p:nvPr>
        </p:nvPicPr>
        <p:blipFill>
          <a:blip r:embed="rId4"/>
          <a:stretch>
            <a:fillRect/>
          </a:stretch>
        </p:blipFill>
        <p:spPr>
          <a:xfrm>
            <a:off x="2227263" y="1825625"/>
            <a:ext cx="7735887" cy="4351338"/>
          </a:xfrm>
          <a:prstGeom prst="rect">
            <a:avLst/>
          </a:prstGeom>
        </p:spPr>
      </p:pic>
    </p:spTree>
    <p:extLst>
      <p:ext uri="{BB962C8B-B14F-4D97-AF65-F5344CB8AC3E}">
        <p14:creationId xmlns:p14="http://schemas.microsoft.com/office/powerpoint/2010/main" val="25790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4DB21-2AB3-D62F-4C72-D98F87D7E1B6}"/>
              </a:ext>
            </a:extLst>
          </p:cNvPr>
          <p:cNvSpPr>
            <a:spLocks noGrp="1"/>
          </p:cNvSpPr>
          <p:nvPr>
            <p:ph type="title"/>
          </p:nvPr>
        </p:nvSpPr>
        <p:spPr>
          <a:xfrm>
            <a:off x="838200" y="725488"/>
            <a:ext cx="10515600" cy="592136"/>
          </a:xfrm>
        </p:spPr>
        <p:txBody>
          <a:bodyPr>
            <a:normAutofit/>
          </a:bodyPr>
          <a:lstStyle/>
          <a:p>
            <a:r>
              <a:rPr lang="nl-NL" dirty="0"/>
              <a:t>Aanbeveling </a:t>
            </a:r>
            <a:r>
              <a:rPr lang="nl-NL" dirty="0" err="1"/>
              <a:t>Ketenbreed</a:t>
            </a:r>
            <a:r>
              <a:rPr lang="nl-NL" dirty="0"/>
              <a:t> leren</a:t>
            </a:r>
          </a:p>
        </p:txBody>
      </p:sp>
      <p:sp>
        <p:nvSpPr>
          <p:cNvPr id="3" name="Tijdelijke aanduiding voor tekst 2">
            <a:extLst>
              <a:ext uri="{FF2B5EF4-FFF2-40B4-BE49-F238E27FC236}">
                <a16:creationId xmlns:a16="http://schemas.microsoft.com/office/drawing/2014/main" id="{2D439B47-3AD7-9668-A895-30F7C0508BDB}"/>
              </a:ext>
            </a:extLst>
          </p:cNvPr>
          <p:cNvSpPr>
            <a:spLocks noGrp="1"/>
          </p:cNvSpPr>
          <p:nvPr>
            <p:ph type="body" sz="quarter" idx="12"/>
          </p:nvPr>
        </p:nvSpPr>
        <p:spPr>
          <a:xfrm>
            <a:off x="844296" y="1614488"/>
            <a:ext cx="10515600" cy="4568500"/>
          </a:xfrm>
        </p:spPr>
        <p:txBody>
          <a:bodyPr>
            <a:normAutofit lnSpcReduction="10000"/>
          </a:bodyPr>
          <a:lstStyle/>
          <a:p>
            <a:r>
              <a:rPr lang="nl-NL" dirty="0"/>
              <a:t>Waarom jeugdigen en ouders bij sommige professionals wel gehoord voelen? Wat kunnen we leren van onderzoek/ opleidingen? </a:t>
            </a:r>
          </a:p>
          <a:p>
            <a:endParaRPr lang="nl-NL" dirty="0"/>
          </a:p>
          <a:p>
            <a:r>
              <a:rPr lang="nl-NL" dirty="0"/>
              <a:t>Wellicht werkt……..</a:t>
            </a:r>
          </a:p>
          <a:p>
            <a:pPr marL="342900" indent="-342900">
              <a:buFont typeface="Arial" panose="020B0604020202020204" pitchFamily="34" charset="0"/>
              <a:buChar char="•"/>
            </a:pPr>
            <a:r>
              <a:rPr lang="nl-NL" dirty="0"/>
              <a:t>Meer tijd?</a:t>
            </a:r>
          </a:p>
          <a:p>
            <a:pPr marL="342900" indent="-342900">
              <a:buFont typeface="Arial" panose="020B0604020202020204" pitchFamily="34" charset="0"/>
              <a:buChar char="•"/>
            </a:pPr>
            <a:r>
              <a:rPr lang="nl-NL" dirty="0"/>
              <a:t>Met jeugdigen en hun ouders in gesprek gaan over de vraag hoe zij willen samenwerken?</a:t>
            </a:r>
          </a:p>
          <a:p>
            <a:pPr marL="342900" indent="-342900">
              <a:buFont typeface="Arial" panose="020B0604020202020204" pitchFamily="34" charset="0"/>
              <a:buChar char="•"/>
            </a:pPr>
            <a:r>
              <a:rPr lang="nl-NL" dirty="0"/>
              <a:t>Werkelijk samen geformuleerde en doorleefde doelen formuleren (wat zij willen leren en wat hun doel is)?</a:t>
            </a:r>
          </a:p>
          <a:p>
            <a:pPr marL="342900" indent="-342900">
              <a:buFont typeface="Arial" panose="020B0604020202020204" pitchFamily="34" charset="0"/>
              <a:buChar char="•"/>
            </a:pPr>
            <a:r>
              <a:rPr lang="nl-NL" dirty="0"/>
              <a:t>Gelijkwaardig zijn door oprechte nieuwsgierigheid en niet te snel tot conclusies komen? </a:t>
            </a:r>
          </a:p>
          <a:p>
            <a:pPr marL="702900" lvl="1" indent="-342900"/>
            <a:r>
              <a:rPr lang="nl-NL" dirty="0"/>
              <a:t>Minder primair gericht zijn als hulp op wat je straks in de behandeling moet doen en gesprek voeren in kader van behandeling (zonder eigen agenda luisteren).</a:t>
            </a:r>
          </a:p>
          <a:p>
            <a:pPr marL="342900" indent="-342900">
              <a:buFont typeface="Arial" panose="020B0604020202020204" pitchFamily="34" charset="0"/>
              <a:buChar char="•"/>
            </a:pPr>
            <a:r>
              <a:rPr lang="nl-NL" dirty="0"/>
              <a:t>Niet alleen luisteren maar ook daadwerkelijk met de deskundigheid van de ouder? (inbreng) iets doen (invloed en zeggenschap)</a:t>
            </a:r>
          </a:p>
          <a:p>
            <a:endParaRPr lang="nl-NL" dirty="0"/>
          </a:p>
        </p:txBody>
      </p:sp>
      <p:pic>
        <p:nvPicPr>
          <p:cNvPr id="4" name="Picture 2" descr="‘Betrek mij gewoon’">
            <a:extLst>
              <a:ext uri="{FF2B5EF4-FFF2-40B4-BE49-F238E27FC236}">
                <a16:creationId xmlns:a16="http://schemas.microsoft.com/office/drawing/2014/main" id="{27368A41-9896-ED84-676C-2C9CF3A0E6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2" t="1395" r="2522" b="20691"/>
          <a:stretch/>
        </p:blipFill>
        <p:spPr bwMode="auto">
          <a:xfrm>
            <a:off x="8599428" y="483673"/>
            <a:ext cx="2626692" cy="89516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F690C139-83A1-48D2-7EA8-45D0679E3B1F}"/>
              </a:ext>
            </a:extLst>
          </p:cNvPr>
          <p:cNvSpPr txBox="1"/>
          <p:nvPr/>
        </p:nvSpPr>
        <p:spPr>
          <a:xfrm>
            <a:off x="832104" y="5890600"/>
            <a:ext cx="6096000" cy="584775"/>
          </a:xfrm>
          <a:prstGeom prst="rect">
            <a:avLst/>
          </a:prstGeom>
          <a:noFill/>
        </p:spPr>
        <p:txBody>
          <a:bodyPr wrap="square">
            <a:spAutoFit/>
          </a:bodyPr>
          <a:lstStyle/>
          <a:p>
            <a:r>
              <a:rPr lang="nl-NL" sz="3200" b="1" dirty="0">
                <a:solidFill>
                  <a:srgbClr val="E50056"/>
                </a:solidFill>
              </a:rPr>
              <a:t>Wat weten we AL!</a:t>
            </a:r>
          </a:p>
        </p:txBody>
      </p:sp>
    </p:spTree>
    <p:extLst>
      <p:ext uri="{BB962C8B-B14F-4D97-AF65-F5344CB8AC3E}">
        <p14:creationId xmlns:p14="http://schemas.microsoft.com/office/powerpoint/2010/main" val="174628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FE4DF-5BD4-40F0-A98F-99163082B375}"/>
              </a:ext>
            </a:extLst>
          </p:cNvPr>
          <p:cNvSpPr>
            <a:spLocks noGrp="1"/>
          </p:cNvSpPr>
          <p:nvPr>
            <p:ph type="title"/>
          </p:nvPr>
        </p:nvSpPr>
        <p:spPr>
          <a:xfrm>
            <a:off x="1252784" y="1529613"/>
            <a:ext cx="8744607" cy="6603475"/>
          </a:xfrm>
        </p:spPr>
        <p:txBody>
          <a:bodyPr vert="horz" lIns="91440" tIns="45720" rIns="91440" bIns="45720" rtlCol="0" anchor="t">
            <a:noAutofit/>
          </a:bodyPr>
          <a:lstStyle/>
          <a:p>
            <a:r>
              <a:rPr lang="nl-NL" sz="2000" b="1" kern="1200" dirty="0">
                <a:solidFill>
                  <a:schemeClr val="tx1"/>
                </a:solidFill>
                <a:latin typeface="+mn-lt"/>
                <a:ea typeface="+mj-ea"/>
                <a:cs typeface="+mj-cs"/>
              </a:rPr>
              <a:t>Twee studies:</a:t>
            </a:r>
            <a:br>
              <a:rPr lang="nl-NL" sz="2000" b="1" kern="1200" dirty="0">
                <a:solidFill>
                  <a:schemeClr val="tx1"/>
                </a:solidFill>
                <a:latin typeface="+mn-lt"/>
                <a:ea typeface="+mj-ea"/>
                <a:cs typeface="+mj-cs"/>
              </a:rPr>
            </a:br>
            <a:br>
              <a:rPr lang="nl-NL" sz="2000" b="1" kern="1200" dirty="0">
                <a:solidFill>
                  <a:schemeClr val="tx1"/>
                </a:solidFill>
                <a:latin typeface="+mn-lt"/>
                <a:ea typeface="+mj-ea"/>
                <a:cs typeface="+mj-cs"/>
              </a:rPr>
            </a:br>
            <a:br>
              <a:rPr lang="nl-NL" sz="1800" b="1" kern="1200" cap="none" dirty="0">
                <a:solidFill>
                  <a:schemeClr val="tx1"/>
                </a:solidFill>
                <a:latin typeface="+mn-lt"/>
                <a:ea typeface="+mj-ea"/>
                <a:cs typeface="+mj-cs"/>
              </a:rPr>
            </a:br>
            <a:r>
              <a:rPr lang="nl-NL" sz="1400" b="1" kern="1200" cap="none" dirty="0">
                <a:solidFill>
                  <a:schemeClr val="tx1"/>
                </a:solidFill>
                <a:latin typeface="Arial" panose="020B0604020202020204" pitchFamily="34" charset="0"/>
              </a:rPr>
              <a:t>Ouder- hulpverlener alliantie en resultaat van hulp aan jeugdigen, ouders, gezinnen</a:t>
            </a:r>
            <a:br>
              <a:rPr lang="nl-NL" sz="1400" b="1" kern="1200" cap="none" dirty="0">
                <a:solidFill>
                  <a:schemeClr val="tx1"/>
                </a:solidFill>
                <a:latin typeface="Arial" panose="020B0604020202020204" pitchFamily="34" charset="0"/>
              </a:rPr>
            </a:br>
            <a:r>
              <a:rPr lang="nl-NL" sz="1400" b="1" kern="1200" cap="none" dirty="0">
                <a:solidFill>
                  <a:schemeClr val="tx1"/>
                </a:solidFill>
                <a:latin typeface="Arial" panose="020B0604020202020204" pitchFamily="34" charset="0"/>
              </a:rPr>
              <a:t>De Greef et al., 2017</a:t>
            </a:r>
            <a:br>
              <a:rPr lang="nl-NL" sz="1400" b="1" kern="1200" cap="none" dirty="0">
                <a:solidFill>
                  <a:schemeClr val="tx1"/>
                </a:solidFill>
                <a:latin typeface="Arial" panose="020B0604020202020204" pitchFamily="34" charset="0"/>
              </a:rPr>
            </a:br>
            <a:br>
              <a:rPr lang="nl-NL" sz="1400" b="1" kern="1200" cap="none" dirty="0">
                <a:solidFill>
                  <a:schemeClr val="tx1"/>
                </a:solidFill>
                <a:latin typeface="Arial" panose="020B0604020202020204" pitchFamily="34" charset="0"/>
              </a:rPr>
            </a:br>
            <a:r>
              <a:rPr lang="nl-NL" sz="1400" b="1" kern="1200" cap="none" dirty="0">
                <a:solidFill>
                  <a:schemeClr val="tx1"/>
                </a:solidFill>
                <a:latin typeface="Arial" panose="020B0604020202020204" pitchFamily="34" charset="0"/>
              </a:rPr>
              <a:t>Alliantie gezinsleden en hulpverleners en resultaat van gezinsgerichte interventies.</a:t>
            </a:r>
            <a:br>
              <a:rPr lang="nl-NL" sz="1400" b="1" kern="1200" cap="none" dirty="0">
                <a:solidFill>
                  <a:schemeClr val="tx1"/>
                </a:solidFill>
                <a:latin typeface="Arial" panose="020B0604020202020204" pitchFamily="34" charset="0"/>
              </a:rPr>
            </a:br>
            <a:r>
              <a:rPr lang="nl-NL" sz="1400" b="1" kern="1200" cap="none" dirty="0" err="1">
                <a:solidFill>
                  <a:schemeClr val="tx1"/>
                </a:solidFill>
                <a:latin typeface="Arial" panose="020B0604020202020204" pitchFamily="34" charset="0"/>
              </a:rPr>
              <a:t>Welmes</a:t>
            </a:r>
            <a:r>
              <a:rPr lang="nl-NL" sz="1400" b="1" kern="1200" cap="none" dirty="0">
                <a:solidFill>
                  <a:schemeClr val="tx1"/>
                </a:solidFill>
                <a:latin typeface="Arial" panose="020B0604020202020204" pitchFamily="34" charset="0"/>
              </a:rPr>
              <a:t>- van de poll et al., 2017</a:t>
            </a:r>
            <a:br>
              <a:rPr lang="nl-NL" sz="2000" b="1" kern="1200" dirty="0">
                <a:solidFill>
                  <a:schemeClr val="tx1"/>
                </a:solidFill>
                <a:latin typeface="+mn-lt"/>
                <a:ea typeface="+mj-ea"/>
                <a:cs typeface="+mj-cs"/>
              </a:rPr>
            </a:br>
            <a:br>
              <a:rPr lang="nl-NL" sz="2000" b="1" kern="1200" dirty="0">
                <a:solidFill>
                  <a:schemeClr val="tx1"/>
                </a:solidFill>
                <a:latin typeface="+mn-lt"/>
                <a:ea typeface="+mj-ea"/>
                <a:cs typeface="+mj-cs"/>
              </a:rPr>
            </a:br>
            <a:r>
              <a:rPr lang="nl-NL" sz="2000" b="0" kern="1200" cap="none" dirty="0">
                <a:solidFill>
                  <a:schemeClr val="tx1"/>
                </a:solidFill>
                <a:latin typeface="+mn-lt"/>
                <a:ea typeface="+mj-ea"/>
                <a:cs typeface="+mj-cs"/>
              </a:rPr>
              <a:t>Conclusies: </a:t>
            </a:r>
            <a:br>
              <a:rPr lang="nl-NL" sz="2000" b="0" kern="1200" cap="none" dirty="0">
                <a:solidFill>
                  <a:schemeClr val="tx1"/>
                </a:solidFill>
                <a:latin typeface="+mn-lt"/>
                <a:ea typeface="+mj-ea"/>
                <a:cs typeface="+mj-cs"/>
              </a:rPr>
            </a:br>
            <a:br>
              <a:rPr lang="nl-NL" sz="2000" b="0" kern="1200" cap="none" dirty="0">
                <a:solidFill>
                  <a:schemeClr val="tx1"/>
                </a:solidFill>
                <a:latin typeface="+mn-lt"/>
                <a:ea typeface="+mj-ea"/>
                <a:cs typeface="+mj-cs"/>
              </a:rPr>
            </a:br>
            <a:r>
              <a:rPr lang="nl-NL" sz="2000" b="0" kern="1200" cap="none" dirty="0">
                <a:solidFill>
                  <a:schemeClr val="tx1"/>
                </a:solidFill>
                <a:latin typeface="+mn-lt"/>
                <a:ea typeface="+mj-ea"/>
                <a:cs typeface="+mj-cs"/>
              </a:rPr>
              <a:t>Betere allianties tussen jeugdige, ouder, gezin en hulpverlener:</a:t>
            </a:r>
            <a:br>
              <a:rPr lang="nl-NL" sz="2000" b="0" kern="1200" cap="none" dirty="0">
                <a:solidFill>
                  <a:schemeClr val="tx1"/>
                </a:solidFill>
                <a:latin typeface="+mn-lt"/>
                <a:ea typeface="+mj-ea"/>
                <a:cs typeface="+mj-cs"/>
              </a:rPr>
            </a:br>
            <a:br>
              <a:rPr lang="nl-NL" sz="2000" b="0" kern="1200" cap="none" dirty="0">
                <a:solidFill>
                  <a:schemeClr val="tx1"/>
                </a:solidFill>
                <a:latin typeface="+mn-lt"/>
                <a:ea typeface="+mj-ea"/>
                <a:cs typeface="+mj-cs"/>
              </a:rPr>
            </a:br>
            <a:r>
              <a:rPr lang="nl-NL" sz="2000" b="0" kern="1200" cap="none" dirty="0">
                <a:solidFill>
                  <a:schemeClr val="tx1"/>
                </a:solidFill>
                <a:latin typeface="+mn-lt"/>
                <a:ea typeface="+mj-ea"/>
                <a:cs typeface="+mj-cs"/>
              </a:rPr>
              <a:t>- Verbetert cliënt functioneren</a:t>
            </a:r>
            <a:br>
              <a:rPr lang="nl-NL" sz="2000" b="0" kern="1200" cap="none" dirty="0">
                <a:solidFill>
                  <a:schemeClr val="tx1"/>
                </a:solidFill>
                <a:latin typeface="+mn-lt"/>
                <a:ea typeface="+mj-ea"/>
                <a:cs typeface="+mj-cs"/>
              </a:rPr>
            </a:br>
            <a:br>
              <a:rPr lang="nl-NL" sz="2000" b="0" kern="1200" cap="none" dirty="0">
                <a:solidFill>
                  <a:schemeClr val="tx1"/>
                </a:solidFill>
                <a:latin typeface="+mn-lt"/>
                <a:ea typeface="+mj-ea"/>
                <a:cs typeface="+mj-cs"/>
              </a:rPr>
            </a:br>
            <a:r>
              <a:rPr lang="nl-NL" sz="2000" b="0" kern="1200" cap="none" dirty="0">
                <a:solidFill>
                  <a:schemeClr val="tx1"/>
                </a:solidFill>
                <a:latin typeface="+mn-lt"/>
                <a:ea typeface="+mj-ea"/>
                <a:cs typeface="+mj-cs"/>
              </a:rPr>
              <a:t>- Draagt bij aan een positiever hulpverleningsproces</a:t>
            </a:r>
            <a:br>
              <a:rPr lang="nl-NL" sz="2000" b="0" kern="1200" cap="none" dirty="0">
                <a:solidFill>
                  <a:schemeClr val="tx1"/>
                </a:solidFill>
                <a:latin typeface="+mn-lt"/>
                <a:ea typeface="+mj-ea"/>
                <a:cs typeface="+mj-cs"/>
              </a:rPr>
            </a:br>
            <a:br>
              <a:rPr lang="nl-NL" sz="2000" b="0" kern="1200" cap="none" dirty="0">
                <a:solidFill>
                  <a:schemeClr val="tx1"/>
                </a:solidFill>
                <a:latin typeface="+mn-lt"/>
                <a:ea typeface="+mj-ea"/>
                <a:cs typeface="+mj-cs"/>
              </a:rPr>
            </a:br>
            <a:r>
              <a:rPr lang="nl-NL" sz="2000" b="0" kern="1200" cap="none" dirty="0">
                <a:solidFill>
                  <a:schemeClr val="tx1"/>
                </a:solidFill>
                <a:latin typeface="+mn-lt"/>
                <a:ea typeface="+mj-ea"/>
                <a:cs typeface="+mj-cs"/>
              </a:rPr>
              <a:t>- Is één van de beste voorspellers van een positief behandelresultaat</a:t>
            </a:r>
            <a:endParaRPr lang="en-US" sz="2000" b="0" kern="1200" dirty="0">
              <a:solidFill>
                <a:schemeClr val="tx1"/>
              </a:solidFill>
              <a:latin typeface="+mn-lt"/>
              <a:ea typeface="+mj-ea"/>
              <a:cs typeface="+mj-cs"/>
            </a:endParaRPr>
          </a:p>
        </p:txBody>
      </p:sp>
      <p:sp>
        <p:nvSpPr>
          <p:cNvPr id="4" name="Tekstvak 3">
            <a:extLst>
              <a:ext uri="{FF2B5EF4-FFF2-40B4-BE49-F238E27FC236}">
                <a16:creationId xmlns:a16="http://schemas.microsoft.com/office/drawing/2014/main" id="{0393C2BD-8FCB-7FBE-7E55-B201147C64F6}"/>
              </a:ext>
            </a:extLst>
          </p:cNvPr>
          <p:cNvSpPr txBox="1"/>
          <p:nvPr/>
        </p:nvSpPr>
        <p:spPr>
          <a:xfrm>
            <a:off x="1219199" y="624630"/>
            <a:ext cx="7598979" cy="584775"/>
          </a:xfrm>
          <a:prstGeom prst="rect">
            <a:avLst/>
          </a:prstGeom>
          <a:noFill/>
        </p:spPr>
        <p:txBody>
          <a:bodyPr wrap="square">
            <a:spAutoFit/>
          </a:bodyPr>
          <a:lstStyle/>
          <a:p>
            <a:r>
              <a:rPr lang="nl-NL" sz="3200" b="1" dirty="0">
                <a:solidFill>
                  <a:srgbClr val="E50056"/>
                </a:solidFill>
              </a:rPr>
              <a:t>Onderzoeksthema’s Lectoraat WFJO</a:t>
            </a:r>
          </a:p>
        </p:txBody>
      </p:sp>
      <p:pic>
        <p:nvPicPr>
          <p:cNvPr id="5" name="Picture 2" descr="HAN University of Applied Sciences - Wikipedia">
            <a:extLst>
              <a:ext uri="{FF2B5EF4-FFF2-40B4-BE49-F238E27FC236}">
                <a16:creationId xmlns:a16="http://schemas.microsoft.com/office/drawing/2014/main" id="{01F6C6D1-5EDC-A1F7-73DB-0FB54D0A5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860" y="596163"/>
            <a:ext cx="24574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1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5117" y="441437"/>
            <a:ext cx="10546343" cy="4649583"/>
          </a:xfrm>
        </p:spPr>
      </p:pic>
      <p:sp>
        <p:nvSpPr>
          <p:cNvPr id="2" name="Tekstvak 1">
            <a:extLst>
              <a:ext uri="{FF2B5EF4-FFF2-40B4-BE49-F238E27FC236}">
                <a16:creationId xmlns:a16="http://schemas.microsoft.com/office/drawing/2014/main" id="{DE7F9E6E-AC53-505C-1A04-D47D23761121}"/>
              </a:ext>
            </a:extLst>
          </p:cNvPr>
          <p:cNvSpPr txBox="1"/>
          <p:nvPr/>
        </p:nvSpPr>
        <p:spPr>
          <a:xfrm>
            <a:off x="1417320" y="5715000"/>
            <a:ext cx="8115300" cy="369332"/>
          </a:xfrm>
          <a:prstGeom prst="rect">
            <a:avLst/>
          </a:prstGeom>
          <a:noFill/>
        </p:spPr>
        <p:txBody>
          <a:bodyPr wrap="square" rtlCol="0">
            <a:spAutoFit/>
          </a:bodyPr>
          <a:lstStyle/>
          <a:p>
            <a:r>
              <a:rPr lang="nl-NL" sz="900" dirty="0"/>
              <a:t>Van Yperen, T., Van der Steege, M., </a:t>
            </a:r>
            <a:r>
              <a:rPr lang="nl-NL" sz="900" dirty="0" err="1"/>
              <a:t>Addink</a:t>
            </a:r>
            <a:r>
              <a:rPr lang="nl-NL" sz="900" dirty="0"/>
              <a:t>, A.,&amp; Boendermaker, L. (2010). Algemeen en specifieke werkzame factoren in de jeugdzorg. Stand van de discussie. Utrecht: Nederlands Jeugdinstituut.</a:t>
            </a:r>
          </a:p>
        </p:txBody>
      </p:sp>
    </p:spTree>
    <p:extLst>
      <p:ext uri="{BB962C8B-B14F-4D97-AF65-F5344CB8AC3E}">
        <p14:creationId xmlns:p14="http://schemas.microsoft.com/office/powerpoint/2010/main" val="328821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60DEB722-15FB-481C-A117-D6595E53C20C}"/>
              </a:ext>
            </a:extLst>
          </p:cNvPr>
          <p:cNvPicPr>
            <a:picLocks noChangeAspect="1"/>
          </p:cNvPicPr>
          <p:nvPr/>
        </p:nvPicPr>
        <p:blipFill>
          <a:blip r:embed="rId3"/>
          <a:stretch>
            <a:fillRect/>
          </a:stretch>
        </p:blipFill>
        <p:spPr>
          <a:xfrm>
            <a:off x="1649033" y="365127"/>
            <a:ext cx="9712649" cy="5108573"/>
          </a:xfrm>
          <a:prstGeom prst="rect">
            <a:avLst/>
          </a:prstGeom>
        </p:spPr>
      </p:pic>
      <p:pic>
        <p:nvPicPr>
          <p:cNvPr id="2" name="Afbeelding 1">
            <a:extLst>
              <a:ext uri="{FF2B5EF4-FFF2-40B4-BE49-F238E27FC236}">
                <a16:creationId xmlns:a16="http://schemas.microsoft.com/office/drawing/2014/main" id="{AF85AB96-D2F3-4C0C-3EE4-29AD630C4B15}"/>
              </a:ext>
            </a:extLst>
          </p:cNvPr>
          <p:cNvPicPr>
            <a:picLocks noChangeAspect="1"/>
          </p:cNvPicPr>
          <p:nvPr/>
        </p:nvPicPr>
        <p:blipFill>
          <a:blip r:embed="rId4"/>
          <a:stretch>
            <a:fillRect/>
          </a:stretch>
        </p:blipFill>
        <p:spPr>
          <a:xfrm>
            <a:off x="1649033" y="5659611"/>
            <a:ext cx="8114479" cy="390178"/>
          </a:xfrm>
          <a:prstGeom prst="rect">
            <a:avLst/>
          </a:prstGeom>
        </p:spPr>
      </p:pic>
    </p:spTree>
    <p:extLst>
      <p:ext uri="{BB962C8B-B14F-4D97-AF65-F5344CB8AC3E}">
        <p14:creationId xmlns:p14="http://schemas.microsoft.com/office/powerpoint/2010/main" val="207917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2737D-E091-9241-E932-D882C7BFB525}"/>
              </a:ext>
            </a:extLst>
          </p:cNvPr>
          <p:cNvSpPr>
            <a:spLocks noGrp="1"/>
          </p:cNvSpPr>
          <p:nvPr>
            <p:ph type="title"/>
          </p:nvPr>
        </p:nvSpPr>
        <p:spPr/>
        <p:txBody>
          <a:bodyPr/>
          <a:lstStyle/>
          <a:p>
            <a:r>
              <a:rPr lang="nl-NL" dirty="0"/>
              <a:t>Alliantie</a:t>
            </a:r>
          </a:p>
        </p:txBody>
      </p:sp>
      <p:sp>
        <p:nvSpPr>
          <p:cNvPr id="3" name="Tijdelijke aanduiding voor inhoud 2">
            <a:extLst>
              <a:ext uri="{FF2B5EF4-FFF2-40B4-BE49-F238E27FC236}">
                <a16:creationId xmlns:a16="http://schemas.microsoft.com/office/drawing/2014/main" id="{7B4F920F-9528-4135-A74D-43A4B19EC859}"/>
              </a:ext>
            </a:extLst>
          </p:cNvPr>
          <p:cNvSpPr>
            <a:spLocks noGrp="1"/>
          </p:cNvSpPr>
          <p:nvPr>
            <p:ph idx="1"/>
          </p:nvPr>
        </p:nvSpPr>
        <p:spPr/>
        <p:txBody>
          <a:bodyPr>
            <a:normAutofit lnSpcReduction="10000"/>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Alliantie, de samenwerkingsalliantie, is de basis voor een effectieve vorm van hulpverlening.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Definitie</a:t>
            </a:r>
          </a:p>
          <a:p>
            <a:pPr marL="285750" indent="-285750">
              <a:lnSpc>
                <a:spcPct val="107000"/>
              </a:lnSpc>
              <a:spcAft>
                <a:spcPts val="800"/>
              </a:spcAft>
              <a:buFont typeface="Arial" panose="020B0604020202020204" pitchFamily="34" charset="0"/>
              <a:buChar char="•"/>
            </a:pPr>
            <a:r>
              <a:rPr lang="nl-NL" sz="1800" dirty="0">
                <a:latin typeface="Calibri" panose="020F0502020204030204" pitchFamily="34" charset="0"/>
                <a:ea typeface="Calibri" panose="020F0502020204030204" pitchFamily="34" charset="0"/>
                <a:cs typeface="Times New Roman" panose="02020603050405020304" pitchFamily="18" charset="0"/>
              </a:rPr>
              <a:t>P</a:t>
            </a:r>
            <a:r>
              <a:rPr lang="nl-NL" sz="1800" dirty="0">
                <a:effectLst/>
                <a:latin typeface="Calibri" panose="020F0502020204030204" pitchFamily="34" charset="0"/>
                <a:ea typeface="Calibri" panose="020F0502020204030204" pitchFamily="34" charset="0"/>
                <a:cs typeface="Times New Roman" panose="02020603050405020304" pitchFamily="18" charset="0"/>
              </a:rPr>
              <a:t>rofessionele </a:t>
            </a:r>
            <a:r>
              <a:rPr lang="nl-NL" sz="1800" b="1" dirty="0">
                <a:solidFill>
                  <a:srgbClr val="E50856"/>
                </a:solidFill>
                <a:effectLst/>
                <a:latin typeface="Calibri" panose="020F0502020204030204" pitchFamily="34" charset="0"/>
                <a:ea typeface="Calibri" panose="020F0502020204030204" pitchFamily="34" charset="0"/>
                <a:cs typeface="Times New Roman" panose="02020603050405020304" pitchFamily="18" charset="0"/>
              </a:rPr>
              <a:t>samenwerkingsrelatie</a:t>
            </a:r>
            <a:r>
              <a:rPr lang="nl-NL" sz="1800" dirty="0">
                <a:effectLst/>
                <a:latin typeface="Calibri" panose="020F0502020204030204" pitchFamily="34" charset="0"/>
                <a:ea typeface="Calibri" panose="020F0502020204030204" pitchFamily="34" charset="0"/>
                <a:cs typeface="Times New Roman" panose="02020603050405020304" pitchFamily="18" charset="0"/>
              </a:rPr>
              <a:t> die gekenmerkt wordt door 3 onderdelen</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Emotionele alliantie</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positieve emotionele band (klik)</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Taakalliantie</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Overeenstemming over het samenwerkingsdoel</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Overeenstemming over de aanpak om dat doel te bereiken</a:t>
            </a:r>
          </a:p>
        </p:txBody>
      </p:sp>
    </p:spTree>
    <p:extLst>
      <p:ext uri="{BB962C8B-B14F-4D97-AF65-F5344CB8AC3E}">
        <p14:creationId xmlns:p14="http://schemas.microsoft.com/office/powerpoint/2010/main" val="54996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7"/>
            <a:ext cx="8158655" cy="1325563"/>
          </a:xfrm>
        </p:spPr>
        <p:txBody>
          <a:bodyPr>
            <a:normAutofit/>
          </a:bodyPr>
          <a:lstStyle/>
          <a:p>
            <a:r>
              <a:rPr kumimoji="0" lang="en-US" sz="3200" b="0" i="0" u="none" strike="noStrike" cap="none" spc="0" normalizeH="0" baseline="0" noProof="0" dirty="0">
                <a:ln>
                  <a:noFill/>
                </a:ln>
                <a:effectLst/>
                <a:uLnTx/>
                <a:uFillTx/>
              </a:rPr>
              <a:t>De </a:t>
            </a:r>
            <a:r>
              <a:rPr kumimoji="0" lang="en-US" sz="3200" b="0" i="0" u="none" strike="noStrike" cap="none" spc="0" normalizeH="0" baseline="0" noProof="0" dirty="0" err="1">
                <a:ln>
                  <a:noFill/>
                </a:ln>
                <a:effectLst/>
                <a:uLnTx/>
                <a:uFillTx/>
              </a:rPr>
              <a:t>complexiteit</a:t>
            </a:r>
            <a:r>
              <a:rPr kumimoji="0" lang="en-US" sz="3200" b="0" i="0" u="none" strike="noStrike" cap="none" spc="0" normalizeH="0" baseline="0" noProof="0" dirty="0">
                <a:ln>
                  <a:noFill/>
                </a:ln>
                <a:effectLst/>
                <a:uLnTx/>
                <a:uFillTx/>
              </a:rPr>
              <a:t> van </a:t>
            </a:r>
            <a:r>
              <a:rPr kumimoji="0" lang="en-US" sz="3200" b="0" i="0" u="none" strike="noStrike" cap="none" spc="0" normalizeH="0" baseline="0" noProof="0" dirty="0" err="1">
                <a:ln>
                  <a:noFill/>
                </a:ln>
                <a:effectLst/>
                <a:uLnTx/>
                <a:uFillTx/>
              </a:rPr>
              <a:t>meervoudige</a:t>
            </a:r>
            <a:r>
              <a:rPr kumimoji="0" lang="en-US" sz="3200" b="0" i="0" u="none" strike="noStrike" cap="none" spc="0" normalizeH="0" baseline="0" noProof="0" dirty="0">
                <a:ln>
                  <a:noFill/>
                </a:ln>
                <a:effectLst/>
                <a:uLnTx/>
                <a:uFillTx/>
              </a:rPr>
              <a:t> </a:t>
            </a:r>
            <a:r>
              <a:rPr kumimoji="0" lang="en-US" sz="3200" b="0" i="0" u="none" strike="noStrike" cap="none" spc="0" normalizeH="0" baseline="0" noProof="0" dirty="0" err="1">
                <a:ln>
                  <a:noFill/>
                </a:ln>
                <a:effectLst/>
                <a:uLnTx/>
                <a:uFillTx/>
              </a:rPr>
              <a:t>alliantie</a:t>
            </a:r>
            <a:br>
              <a:rPr kumimoji="0" lang="en-US" sz="3200" b="0" i="0" u="none" strike="noStrike" cap="none" spc="0" normalizeH="0" baseline="0" noProof="0" dirty="0">
                <a:ln>
                  <a:noFill/>
                </a:ln>
                <a:effectLst/>
                <a:uLnTx/>
                <a:uFillTx/>
              </a:rPr>
            </a:br>
            <a:endParaRPr lang="nl-NL" dirty="0"/>
          </a:p>
        </p:txBody>
      </p:sp>
      <p:sp>
        <p:nvSpPr>
          <p:cNvPr id="4" name="Rechthoekige driehoek 3"/>
          <p:cNvSpPr/>
          <p:nvPr/>
        </p:nvSpPr>
        <p:spPr>
          <a:xfrm rot="13530329">
            <a:off x="490523" y="883892"/>
            <a:ext cx="288032" cy="28803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1">
            <a:extLst>
              <a:ext uri="{FF2B5EF4-FFF2-40B4-BE49-F238E27FC236}">
                <a16:creationId xmlns:a16="http://schemas.microsoft.com/office/drawing/2014/main" id="{E0BD50A2-8DFE-FA2D-6068-D31085CA5A5B}"/>
              </a:ext>
            </a:extLst>
          </p:cNvPr>
          <p:cNvSpPr txBox="1">
            <a:spLocks/>
          </p:cNvSpPr>
          <p:nvPr/>
        </p:nvSpPr>
        <p:spPr>
          <a:xfrm>
            <a:off x="5605509" y="242438"/>
            <a:ext cx="6586491" cy="1286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600"/>
              </a:spcAft>
              <a:buClrTx/>
              <a:buSzTx/>
              <a:tabLst/>
              <a:defRPr/>
            </a:pPr>
            <a:endParaRPr kumimoji="0" lang="en-US" sz="4100" b="0" i="0" u="none" strike="noStrike" cap="none" spc="0" normalizeH="0" baseline="0" noProof="0" dirty="0">
              <a:ln>
                <a:noFill/>
              </a:ln>
              <a:effectLst/>
              <a:uLnTx/>
              <a:uFillTx/>
            </a:endParaRPr>
          </a:p>
        </p:txBody>
      </p:sp>
      <p:sp>
        <p:nvSpPr>
          <p:cNvPr id="8" name="Rechthoek 7">
            <a:extLst>
              <a:ext uri="{FF2B5EF4-FFF2-40B4-BE49-F238E27FC236}">
                <a16:creationId xmlns:a16="http://schemas.microsoft.com/office/drawing/2014/main" id="{F997326B-F0B0-8654-1CE5-688AFCD4FADE}"/>
              </a:ext>
            </a:extLst>
          </p:cNvPr>
          <p:cNvSpPr/>
          <p:nvPr/>
        </p:nvSpPr>
        <p:spPr>
          <a:xfrm>
            <a:off x="838201" y="2645294"/>
            <a:ext cx="10713719" cy="4027153"/>
          </a:xfrm>
          <a:prstGeom prst="rect">
            <a:avLst/>
          </a:prstGeom>
        </p:spPr>
        <p:txBody>
          <a:bodyPr vert="horz" lIns="91440" tIns="45720" rIns="91440" bIns="45720" rtlCol="0">
            <a:normAutofit/>
          </a:bodyPr>
          <a:lstStyle/>
          <a:p>
            <a:pPr>
              <a:lnSpc>
                <a:spcPct val="90000"/>
              </a:lnSpc>
              <a:spcAft>
                <a:spcPts val="600"/>
              </a:spcAft>
              <a:defRPr/>
            </a:pPr>
            <a:r>
              <a:rPr kumimoji="0" lang="en-US" sz="2200" b="0" i="0" u="none" strike="noStrike" cap="none" spc="0" normalizeH="0" baseline="0" noProof="0" dirty="0" err="1">
                <a:ln>
                  <a:noFill/>
                </a:ln>
                <a:effectLst/>
                <a:uLnTx/>
                <a:uFillTx/>
              </a:rPr>
              <a:t>Alliantie</a:t>
            </a:r>
            <a:r>
              <a:rPr kumimoji="0" lang="en-US" sz="2200" b="0" i="0" u="none" strike="noStrike" cap="none" spc="0" normalizeH="0" baseline="0" noProof="0" dirty="0">
                <a:ln>
                  <a:noFill/>
                </a:ln>
                <a:effectLst/>
                <a:uLnTx/>
                <a:uFillTx/>
              </a:rPr>
              <a:t> met </a:t>
            </a:r>
            <a:r>
              <a:rPr kumimoji="0" lang="en-US" sz="2200" b="0" i="0" u="none" strike="noStrike" cap="none" spc="0" normalizeH="0" baseline="0" noProof="0" dirty="0" err="1">
                <a:ln>
                  <a:noFill/>
                </a:ln>
                <a:effectLst/>
                <a:uLnTx/>
                <a:uFillTx/>
              </a:rPr>
              <a:t>gezinnen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gezinssystemen</a:t>
            </a:r>
            <a:r>
              <a:rPr kumimoji="0" lang="en-US" sz="2200" b="0" i="0" u="none" strike="noStrike" cap="none" spc="0" normalizeH="0" baseline="0" noProof="0" dirty="0">
                <a:ln>
                  <a:noFill/>
                </a:ln>
                <a:effectLst/>
                <a:uLnTx/>
                <a:uFillTx/>
              </a:rPr>
              <a:t>). </a:t>
            </a:r>
            <a:r>
              <a:rPr kumimoji="0" lang="nl-NL" sz="2200" b="0" i="0" u="none" strike="noStrike" cap="none" spc="0" normalizeH="0" baseline="0" noProof="0" dirty="0">
                <a:ln>
                  <a:noFill/>
                </a:ln>
                <a:effectLst/>
                <a:uLnTx/>
                <a:uFillTx/>
              </a:rPr>
              <a:t>Een </a:t>
            </a:r>
            <a:r>
              <a:rPr lang="nl-NL" sz="2400" dirty="0"/>
              <a:t>meervoudige samenwerkingsrelatie aan kunnen gaan met meerdere hulpvragers en onderhouden</a:t>
            </a:r>
          </a:p>
          <a:p>
            <a:pPr marR="0" lvl="0" fontAlgn="auto">
              <a:lnSpc>
                <a:spcPct val="90000"/>
              </a:lnSpc>
              <a:spcBef>
                <a:spcPts val="0"/>
              </a:spcBef>
              <a:spcAft>
                <a:spcPts val="600"/>
              </a:spcAft>
              <a:buClrTx/>
              <a:buSzTx/>
              <a:tabLst/>
              <a:defRPr/>
            </a:pPr>
            <a:endParaRPr kumimoji="0" lang="en-US" sz="22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err="1">
                <a:ln>
                  <a:noFill/>
                </a:ln>
                <a:effectLst/>
                <a:uLnTx/>
                <a:uFillTx/>
              </a:rPr>
              <a:t>Meervoudig</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allieren</a:t>
            </a:r>
            <a:r>
              <a:rPr kumimoji="0" lang="en-US" sz="2200" b="0" i="0" u="none" strike="noStrike" cap="none" spc="0" normalizeH="0" baseline="0" noProof="0" dirty="0">
                <a:ln>
                  <a:noFill/>
                </a:ln>
                <a:effectLst/>
                <a:uLnTx/>
                <a:uFillTx/>
              </a:rPr>
              <a:t> is best </a:t>
            </a:r>
            <a:r>
              <a:rPr kumimoji="0" lang="en-US" sz="2200" b="0" i="0" u="none" strike="noStrike" cap="none" spc="0" normalizeH="0" baseline="0" noProof="0" dirty="0" err="1">
                <a:ln>
                  <a:noFill/>
                </a:ln>
                <a:effectLst/>
                <a:uLnTx/>
                <a:uFillTx/>
              </a:rPr>
              <a:t>ingewikkeld</a:t>
            </a:r>
            <a:r>
              <a:rPr kumimoji="0" lang="en-US" sz="2200" b="0" i="0" u="none" strike="noStrike" cap="none" spc="0" normalizeH="0" baseline="0" noProof="0" dirty="0">
                <a:ln>
                  <a:noFill/>
                </a:ln>
                <a:effectLst/>
                <a:uLnTx/>
                <a:uFillTx/>
              </a:rPr>
              <a:t>, want </a:t>
            </a:r>
            <a:r>
              <a:rPr lang="en-US" sz="2200" dirty="0"/>
              <a:t>je </a:t>
            </a:r>
            <a:r>
              <a:rPr lang="en-US" sz="2200" dirty="0" err="1"/>
              <a:t>kunt</a:t>
            </a:r>
            <a:r>
              <a:rPr lang="en-US" sz="2200" dirty="0"/>
              <a:t> te </a:t>
            </a:r>
            <a:r>
              <a:rPr lang="en-US" sz="2200" dirty="0" err="1"/>
              <a:t>maken</a:t>
            </a:r>
            <a:r>
              <a:rPr lang="en-US" sz="2200" dirty="0"/>
              <a:t> </a:t>
            </a:r>
            <a:r>
              <a:rPr lang="en-US" sz="2200" dirty="0" err="1"/>
              <a:t>krijgen</a:t>
            </a:r>
            <a:r>
              <a:rPr lang="en-US" sz="2200" dirty="0"/>
              <a:t> met…</a:t>
            </a:r>
          </a:p>
          <a:p>
            <a:pPr lvl="1"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err="1">
                <a:ln>
                  <a:noFill/>
                </a:ln>
                <a:effectLst/>
                <a:uLnTx/>
                <a:uFillTx/>
              </a:rPr>
              <a:t>Meerdere</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gezinsleden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verschillende</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behoeften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verwachtingen</a:t>
            </a:r>
            <a:r>
              <a:rPr kumimoji="0" lang="en-US" sz="2200" b="0" i="0" u="none" strike="noStrike" cap="none" spc="0" normalizeH="0" baseline="0" noProof="0" dirty="0">
                <a:ln>
                  <a:noFill/>
                </a:ln>
                <a:effectLst/>
                <a:uLnTx/>
                <a:uFillTx/>
              </a:rPr>
              <a:t> en </a:t>
            </a:r>
            <a:r>
              <a:rPr kumimoji="0" lang="en-US" sz="2200" b="0" i="0" u="none" strike="noStrike" cap="none" spc="0" normalizeH="0" baseline="0" noProof="0" dirty="0" err="1">
                <a:ln>
                  <a:noFill/>
                </a:ln>
                <a:effectLst/>
                <a:uLnTx/>
                <a:uFillTx/>
              </a:rPr>
              <a:t>ervaringen</a:t>
            </a:r>
            <a:endParaRPr lang="en-US" sz="2200" dirty="0"/>
          </a:p>
          <a:p>
            <a:pPr lvl="1"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err="1">
                <a:ln>
                  <a:noFill/>
                </a:ln>
                <a:effectLst/>
                <a:uLnTx/>
                <a:uFillTx/>
              </a:rPr>
              <a:t>Alliantie</a:t>
            </a:r>
            <a:r>
              <a:rPr kumimoji="0" lang="en-US" sz="2200" b="0" i="0" u="none" strike="noStrike" cap="none" spc="0" normalizeH="0" baseline="0" noProof="0" dirty="0">
                <a:ln>
                  <a:noFill/>
                </a:ln>
                <a:effectLst/>
                <a:uLnTx/>
                <a:uFillTx/>
              </a:rPr>
              <a:t> met </a:t>
            </a:r>
            <a:r>
              <a:rPr kumimoji="0" lang="en-US" sz="2200" b="0" i="0" u="none" strike="noStrike" cap="none" spc="0" normalizeH="0" baseline="0" noProof="0" dirty="0" err="1">
                <a:ln>
                  <a:noFill/>
                </a:ln>
                <a:effectLst/>
                <a:uLnTx/>
                <a:uFillTx/>
              </a:rPr>
              <a:t>alleen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moeder</a:t>
            </a:r>
            <a:r>
              <a:rPr kumimoji="0" lang="en-US" sz="2200" b="0" i="0" u="none" strike="noStrike" cap="none" spc="0" normalizeH="0" baseline="0" noProof="0" dirty="0">
                <a:ln>
                  <a:noFill/>
                </a:ln>
                <a:effectLst/>
                <a:uLnTx/>
                <a:uFillTx/>
              </a:rPr>
              <a:t> = </a:t>
            </a:r>
            <a:r>
              <a:rPr kumimoji="0" lang="en-US" sz="2200" b="0" i="0" u="none" strike="noStrike" cap="none" spc="0" normalizeH="0" baseline="0" noProof="0" dirty="0" err="1">
                <a:ln>
                  <a:noFill/>
                </a:ln>
                <a:effectLst/>
                <a:uLnTx/>
                <a:uFillTx/>
              </a:rPr>
              <a:t>geen</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aliiantie</a:t>
            </a:r>
            <a:r>
              <a:rPr kumimoji="0" lang="en-US" sz="2200" b="0" i="0" u="none" strike="noStrike" cap="none" spc="0" normalizeH="0" baseline="0" noProof="0" dirty="0">
                <a:ln>
                  <a:noFill/>
                </a:ln>
                <a:effectLst/>
                <a:uLnTx/>
                <a:uFillTx/>
              </a:rPr>
              <a:t> met het Gezin</a:t>
            </a:r>
            <a:endParaRPr lang="en-US" sz="2200" dirty="0"/>
          </a:p>
          <a:p>
            <a:pPr lvl="1"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err="1">
                <a:ln>
                  <a:noFill/>
                </a:ln>
                <a:effectLst/>
                <a:uLnTx/>
                <a:uFillTx/>
              </a:rPr>
              <a:t>Meerdere</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hulpverleners</a:t>
            </a:r>
            <a:r>
              <a:rPr kumimoji="0" lang="en-US" sz="2200" b="0" i="0" u="none" strike="noStrike" cap="none" spc="0" normalizeH="0" baseline="0" noProof="0" dirty="0">
                <a:ln>
                  <a:noFill/>
                </a:ln>
                <a:effectLst/>
                <a:uLnTx/>
                <a:uFillTx/>
              </a:rPr>
              <a:t> </a:t>
            </a:r>
            <a:endParaRPr lang="en-US" sz="2200" noProof="0" dirty="0"/>
          </a:p>
          <a:p>
            <a:pPr lvl="1" indent="-228600">
              <a:lnSpc>
                <a:spcPct val="90000"/>
              </a:lnSpc>
              <a:spcAft>
                <a:spcPts val="600"/>
              </a:spcAft>
              <a:buFont typeface="Arial" panose="020B0604020202020204" pitchFamily="34" charset="0"/>
              <a:buChar char="•"/>
              <a:defRPr/>
            </a:pPr>
            <a:r>
              <a:rPr kumimoji="0" lang="en-US" sz="2200" b="0" i="0" u="none" strike="noStrike" cap="none" spc="0" normalizeH="0" baseline="0" noProof="0" dirty="0" err="1">
                <a:ln>
                  <a:noFill/>
                </a:ln>
                <a:effectLst/>
                <a:uLnTx/>
                <a:uFillTx/>
              </a:rPr>
              <a:t>Meerdere</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organisaties</a:t>
            </a:r>
            <a:r>
              <a:rPr kumimoji="0" lang="en-US" sz="2200" b="0" i="0" u="none" strike="noStrike" cap="none" spc="0" normalizeH="0" baseline="0" noProof="0" dirty="0">
                <a:ln>
                  <a:noFill/>
                </a:ln>
                <a:effectLst/>
                <a:uLnTx/>
                <a:uFillTx/>
              </a:rPr>
              <a:t> en </a:t>
            </a:r>
            <a:r>
              <a:rPr kumimoji="0" lang="en-US" sz="2200" b="0" i="0" u="none" strike="noStrike" cap="none" spc="0" normalizeH="0" baseline="0" noProof="0" dirty="0" err="1">
                <a:ln>
                  <a:noFill/>
                </a:ln>
                <a:effectLst/>
                <a:uLnTx/>
                <a:uFillTx/>
              </a:rPr>
              <a:t>verschil</a:t>
            </a:r>
            <a:r>
              <a:rPr kumimoji="0" lang="en-US" sz="2200" b="0" i="0" u="none" strike="noStrike" cap="none" spc="0" normalizeH="0" baseline="0" noProof="0" dirty="0">
                <a:ln>
                  <a:noFill/>
                </a:ln>
                <a:effectLst/>
                <a:uLnTx/>
                <a:uFillTx/>
              </a:rPr>
              <a:t> in </a:t>
            </a:r>
            <a:r>
              <a:rPr kumimoji="0" lang="en-US" sz="2200" b="0" i="0" u="none" strike="noStrike" cap="none" spc="0" normalizeH="0" baseline="0" noProof="0" dirty="0" err="1">
                <a:ln>
                  <a:noFill/>
                </a:ln>
                <a:effectLst/>
                <a:uLnTx/>
                <a:uFillTx/>
              </a:rPr>
              <a:t>werkwijzen</a:t>
            </a:r>
            <a:endParaRPr kumimoji="0" lang="en-US" sz="22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endParaRPr>
          </a:p>
        </p:txBody>
      </p:sp>
      <p:sp>
        <p:nvSpPr>
          <p:cNvPr id="9" name="Tekstvak 8">
            <a:extLst>
              <a:ext uri="{FF2B5EF4-FFF2-40B4-BE49-F238E27FC236}">
                <a16:creationId xmlns:a16="http://schemas.microsoft.com/office/drawing/2014/main" id="{3C4569CA-1DAF-874D-DA30-55885B0946D6}"/>
              </a:ext>
            </a:extLst>
          </p:cNvPr>
          <p:cNvSpPr txBox="1"/>
          <p:nvPr/>
        </p:nvSpPr>
        <p:spPr>
          <a:xfrm>
            <a:off x="838200" y="1597085"/>
            <a:ext cx="9756807" cy="646331"/>
          </a:xfrm>
          <a:prstGeom prst="rect">
            <a:avLst/>
          </a:prstGeom>
          <a:noFill/>
        </p:spPr>
        <p:txBody>
          <a:bodyPr wrap="square">
            <a:spAutoFit/>
          </a:bodyPr>
          <a:lstStyle/>
          <a:p>
            <a:r>
              <a:rPr lang="nl-NL" b="1" dirty="0"/>
              <a:t>Uit eerdere onderzoeken naar alliantie blijkt dat het zich tot op heden vooral gericht is op enkelvoudige alliantie (kind-therapeut, ouder-therapeut) (Hattum, 2018)</a:t>
            </a:r>
            <a:endParaRPr lang="nl-NL" dirty="0"/>
          </a:p>
        </p:txBody>
      </p:sp>
    </p:spTree>
    <p:extLst>
      <p:ext uri="{BB962C8B-B14F-4D97-AF65-F5344CB8AC3E}">
        <p14:creationId xmlns:p14="http://schemas.microsoft.com/office/powerpoint/2010/main" val="404269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Alliantie met gezinnen (meervoudig alliantie)</a:t>
            </a:r>
          </a:p>
        </p:txBody>
      </p:sp>
      <p:sp>
        <p:nvSpPr>
          <p:cNvPr id="3" name="Tijdelijke aanduiding voor inhoud 2"/>
          <p:cNvSpPr>
            <a:spLocks noGrp="1"/>
          </p:cNvSpPr>
          <p:nvPr>
            <p:ph idx="1"/>
          </p:nvPr>
        </p:nvSpPr>
        <p:spPr/>
        <p:txBody>
          <a:bodyPr>
            <a:normAutofit fontScale="70000" lnSpcReduction="20000"/>
          </a:bodyPr>
          <a:lstStyle/>
          <a:p>
            <a:r>
              <a:rPr lang="nl-NL" sz="2800" dirty="0"/>
              <a:t>Elementen van samenwerken met gezinnen:</a:t>
            </a:r>
          </a:p>
          <a:p>
            <a:endParaRPr lang="nl-NL" sz="2800" dirty="0"/>
          </a:p>
          <a:p>
            <a:pPr marL="457200" indent="-457200">
              <a:buFontTx/>
              <a:buChar char="-"/>
            </a:pPr>
            <a:r>
              <a:rPr lang="nl-NL" sz="2800" dirty="0"/>
              <a:t>Betrokkenheid in het hulpverleningsproces</a:t>
            </a:r>
          </a:p>
          <a:p>
            <a:pPr marL="817200" lvl="1" indent="-457200">
              <a:buFontTx/>
              <a:buChar char="-"/>
            </a:pPr>
            <a:endParaRPr lang="nl-NL" sz="2000" dirty="0"/>
          </a:p>
          <a:p>
            <a:pPr marL="817200" lvl="1" indent="-457200">
              <a:buFontTx/>
              <a:buChar char="-"/>
            </a:pPr>
            <a:r>
              <a:rPr lang="nl-NL" sz="2000" dirty="0"/>
              <a:t>mat</a:t>
            </a:r>
            <a:r>
              <a:rPr lang="nl-NL" sz="2000" baseline="0" dirty="0"/>
              <a:t>e waarin de afzonderlijke gezinsleden de hulp als betekenisvol zien, mate waarin ze samen met de </a:t>
            </a:r>
            <a:r>
              <a:rPr lang="nl-NL" sz="2000" baseline="0" dirty="0" err="1"/>
              <a:t>hv</a:t>
            </a:r>
            <a:r>
              <a:rPr lang="nl-NL" sz="2000" baseline="0" dirty="0"/>
              <a:t> aan de slag gaan, de ruimte krijgen te onderhandelen over de hulpverleningsdoelen en taken, en deze ter discussie mogen stellen.</a:t>
            </a:r>
          </a:p>
          <a:p>
            <a:pPr marL="457200" indent="-457200">
              <a:buFontTx/>
              <a:buChar char="-"/>
            </a:pPr>
            <a:endParaRPr lang="nl-NL" sz="2800" dirty="0"/>
          </a:p>
          <a:p>
            <a:pPr marL="457200" indent="-457200">
              <a:buFontTx/>
              <a:buChar char="-"/>
            </a:pPr>
            <a:r>
              <a:rPr lang="nl-NL" sz="2800" dirty="0"/>
              <a:t>Emotionele verbondenheid met de hulpverlener</a:t>
            </a:r>
          </a:p>
          <a:p>
            <a:pPr marL="817200" lvl="1" indent="-457200">
              <a:buFontTx/>
              <a:buChar char="-"/>
            </a:pPr>
            <a:endParaRPr lang="nl-NL" sz="2000" baseline="0" dirty="0"/>
          </a:p>
          <a:p>
            <a:pPr marL="817200" lvl="1" indent="-457200">
              <a:buFontTx/>
              <a:buChar char="-"/>
            </a:pPr>
            <a:r>
              <a:rPr lang="nl-NL" sz="2000" baseline="0" dirty="0"/>
              <a:t>Hulpverlener ‘is er ‘ voor de </a:t>
            </a:r>
            <a:r>
              <a:rPr lang="nl-NL" sz="2000" baseline="0" dirty="0" err="1"/>
              <a:t>clienten</a:t>
            </a:r>
            <a:r>
              <a:rPr lang="nl-NL" sz="2000" baseline="0" dirty="0"/>
              <a:t>, verbinding met de gezinsleden</a:t>
            </a:r>
            <a:endParaRPr lang="nl-NL" sz="2900" dirty="0"/>
          </a:p>
          <a:p>
            <a:pPr marL="457200" indent="-457200">
              <a:buFontTx/>
              <a:buChar char="-"/>
            </a:pPr>
            <a:endParaRPr lang="nl-NL" sz="2800" dirty="0"/>
          </a:p>
          <a:p>
            <a:pPr marL="457200" indent="-457200">
              <a:buFontTx/>
              <a:buChar char="-"/>
            </a:pPr>
            <a:r>
              <a:rPr lang="nl-NL" sz="2800" dirty="0">
                <a:solidFill>
                  <a:srgbClr val="E50056"/>
                </a:solidFill>
              </a:rPr>
              <a:t>Veiligheid in het hulpverleningssysteem</a:t>
            </a:r>
          </a:p>
          <a:p>
            <a:pPr marL="817200" lvl="1" indent="-457200">
              <a:buFontTx/>
              <a:buChar char="-"/>
            </a:pPr>
            <a:endParaRPr lang="nl-NL" sz="2000" baseline="0" dirty="0">
              <a:solidFill>
                <a:srgbClr val="E50056"/>
              </a:solidFill>
            </a:endParaRPr>
          </a:p>
          <a:p>
            <a:pPr marL="817200" lvl="1" indent="-457200">
              <a:buFontTx/>
              <a:buChar char="-"/>
            </a:pPr>
            <a:r>
              <a:rPr lang="nl-NL" sz="2000" baseline="0" dirty="0">
                <a:solidFill>
                  <a:srgbClr val="E50056"/>
                </a:solidFill>
              </a:rPr>
              <a:t>Gezinsleden durven risico’s te nemen in de therapie, zaken te benoemen en open en flexibel kunnen zijn. Comfortabel in het gesprek.</a:t>
            </a:r>
          </a:p>
          <a:p>
            <a:pPr marL="457200" indent="-457200">
              <a:buFontTx/>
              <a:buChar char="-"/>
            </a:pPr>
            <a:endParaRPr lang="nl-NL" sz="2800" dirty="0">
              <a:solidFill>
                <a:srgbClr val="E50056"/>
              </a:solidFill>
            </a:endParaRPr>
          </a:p>
          <a:p>
            <a:pPr marL="457200" indent="-457200">
              <a:buFontTx/>
              <a:buChar char="-"/>
            </a:pPr>
            <a:r>
              <a:rPr lang="nl-NL" sz="2800" dirty="0">
                <a:solidFill>
                  <a:srgbClr val="E50056"/>
                </a:solidFill>
              </a:rPr>
              <a:t>Een gedeelde doelperceptie binnen het gezin</a:t>
            </a:r>
          </a:p>
          <a:p>
            <a:pPr marL="817200" lvl="1" indent="-457200">
              <a:buFontTx/>
              <a:buChar char="-"/>
            </a:pPr>
            <a:endParaRPr lang="nl-NL" sz="2000" baseline="0" dirty="0">
              <a:solidFill>
                <a:srgbClr val="E50056"/>
              </a:solidFill>
            </a:endParaRPr>
          </a:p>
          <a:p>
            <a:pPr marL="817200" lvl="1" indent="-457200">
              <a:buFontTx/>
              <a:buChar char="-"/>
            </a:pPr>
            <a:r>
              <a:rPr lang="nl-NL" sz="2000" baseline="0" dirty="0">
                <a:solidFill>
                  <a:srgbClr val="E50056"/>
                </a:solidFill>
              </a:rPr>
              <a:t>Gevoel van solidariteit in het gezin; “we zitten hier samen in”, gevoelde eenheid (</a:t>
            </a:r>
            <a:r>
              <a:rPr lang="nl-NL" sz="2000" baseline="0" dirty="0" err="1">
                <a:solidFill>
                  <a:srgbClr val="E50056"/>
                </a:solidFill>
              </a:rPr>
              <a:t>within</a:t>
            </a:r>
            <a:r>
              <a:rPr lang="nl-NL" sz="2000" baseline="0" dirty="0">
                <a:solidFill>
                  <a:srgbClr val="E50056"/>
                </a:solidFill>
              </a:rPr>
              <a:t> family </a:t>
            </a:r>
            <a:r>
              <a:rPr lang="nl-NL" sz="2000" baseline="0" dirty="0" err="1">
                <a:solidFill>
                  <a:srgbClr val="E50056"/>
                </a:solidFill>
              </a:rPr>
              <a:t>alliance</a:t>
            </a:r>
            <a:r>
              <a:rPr lang="nl-NL" sz="2000" baseline="0" dirty="0">
                <a:solidFill>
                  <a:srgbClr val="E50056"/>
                </a:solidFill>
              </a:rPr>
              <a:t>)</a:t>
            </a:r>
            <a:endParaRPr lang="nl-NL" sz="2000" dirty="0">
              <a:solidFill>
                <a:srgbClr val="E50056"/>
              </a:solidFill>
            </a:endParaRPr>
          </a:p>
          <a:p>
            <a:pPr marL="817200" lvl="1" indent="-457200">
              <a:buFontTx/>
              <a:buChar char="-"/>
            </a:pPr>
            <a:endParaRPr lang="nl-NL" sz="2900" dirty="0">
              <a:solidFill>
                <a:srgbClr val="E50056"/>
              </a:solidFill>
            </a:endParaRPr>
          </a:p>
          <a:p>
            <a:pPr marL="285750" indent="-285750"/>
            <a:endParaRPr lang="nl-NL" sz="2800" dirty="0"/>
          </a:p>
          <a:p>
            <a:r>
              <a:rPr lang="nl-NL" sz="1600" dirty="0"/>
              <a:t>(</a:t>
            </a:r>
            <a:r>
              <a:rPr lang="nl-NL" sz="1600" dirty="0" err="1"/>
              <a:t>Friedlander</a:t>
            </a:r>
            <a:r>
              <a:rPr lang="nl-NL" sz="1600" dirty="0"/>
              <a:t>, </a:t>
            </a:r>
            <a:r>
              <a:rPr lang="nl-NL" sz="1600" dirty="0" err="1"/>
              <a:t>Escudero</a:t>
            </a:r>
            <a:r>
              <a:rPr lang="nl-NL" sz="1600" dirty="0"/>
              <a:t> &amp; </a:t>
            </a:r>
            <a:r>
              <a:rPr lang="nl-NL" sz="1600" dirty="0" err="1"/>
              <a:t>Heatherington</a:t>
            </a:r>
            <a:r>
              <a:rPr lang="nl-NL" sz="1600" dirty="0"/>
              <a:t>, 2006, 2011)</a:t>
            </a:r>
          </a:p>
        </p:txBody>
      </p:sp>
      <p:sp>
        <p:nvSpPr>
          <p:cNvPr id="4" name="Rechthoekige driehoek 3"/>
          <p:cNvSpPr/>
          <p:nvPr/>
        </p:nvSpPr>
        <p:spPr>
          <a:xfrm rot="13530329">
            <a:off x="490523" y="883892"/>
            <a:ext cx="288032" cy="28803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206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Alliantie met gezinnen (meervoudig alliantie)</a:t>
            </a:r>
          </a:p>
        </p:txBody>
      </p:sp>
      <p:sp>
        <p:nvSpPr>
          <p:cNvPr id="3" name="Tijdelijke aanduiding voor inhoud 2"/>
          <p:cNvSpPr>
            <a:spLocks noGrp="1"/>
          </p:cNvSpPr>
          <p:nvPr>
            <p:ph idx="1"/>
          </p:nvPr>
        </p:nvSpPr>
        <p:spPr/>
        <p:txBody>
          <a:bodyPr>
            <a:normAutofit fontScale="55000" lnSpcReduction="20000"/>
          </a:bodyPr>
          <a:lstStyle/>
          <a:p>
            <a:r>
              <a:rPr lang="nl-NL" sz="2800" dirty="0"/>
              <a:t>Een gedeelde doelperceptie binnen het gezin</a:t>
            </a:r>
          </a:p>
          <a:p>
            <a:pPr marL="817200" lvl="1" indent="-457200">
              <a:buFontTx/>
              <a:buChar char="-"/>
            </a:pPr>
            <a:endParaRPr lang="nl-NL" sz="2000" baseline="0" dirty="0"/>
          </a:p>
          <a:p>
            <a:pPr marL="817200" lvl="1" indent="-457200">
              <a:lnSpc>
                <a:spcPct val="120000"/>
              </a:lnSpc>
              <a:buFontTx/>
              <a:buChar char="-"/>
            </a:pPr>
            <a:endParaRPr lang="nl-NL" sz="2600" b="1" baseline="0" dirty="0"/>
          </a:p>
          <a:p>
            <a:pPr marL="817200" lvl="1" indent="-457200">
              <a:lnSpc>
                <a:spcPct val="120000"/>
              </a:lnSpc>
              <a:buFontTx/>
              <a:buChar char="-"/>
            </a:pPr>
            <a:r>
              <a:rPr lang="nl-NL" sz="5100" b="1" baseline="0" dirty="0"/>
              <a:t>Gevoel van solidariteit in het gezin; “we zitten hier samen in”, gevoelde eenheid (</a:t>
            </a:r>
            <a:r>
              <a:rPr lang="nl-NL" sz="5100" b="1" baseline="0" dirty="0" err="1"/>
              <a:t>within</a:t>
            </a:r>
            <a:r>
              <a:rPr lang="nl-NL" sz="5100" b="1" baseline="0" dirty="0"/>
              <a:t> family </a:t>
            </a:r>
            <a:r>
              <a:rPr lang="nl-NL" sz="5100" b="1" baseline="0" dirty="0" err="1"/>
              <a:t>alliance</a:t>
            </a:r>
            <a:r>
              <a:rPr lang="nl-NL" sz="5100" b="1" baseline="0" dirty="0"/>
              <a:t>).</a:t>
            </a:r>
          </a:p>
          <a:p>
            <a:pPr marL="997200" lvl="2" indent="-457200">
              <a:lnSpc>
                <a:spcPct val="120000"/>
              </a:lnSpc>
              <a:buFontTx/>
              <a:buChar char="-"/>
            </a:pPr>
            <a:endParaRPr lang="nl-NL" sz="2600" dirty="0"/>
          </a:p>
          <a:p>
            <a:pPr marL="997200" lvl="2" indent="-457200">
              <a:lnSpc>
                <a:spcPct val="120000"/>
              </a:lnSpc>
              <a:buFontTx/>
              <a:buChar char="-"/>
            </a:pPr>
            <a:r>
              <a:rPr lang="nl-NL" sz="2600" dirty="0"/>
              <a:t>Hulpverlener moedigt cliënten aan om compromissen </a:t>
            </a:r>
            <a:r>
              <a:rPr lang="nl-NL" sz="2600" b="1" dirty="0"/>
              <a:t>met elkaar </a:t>
            </a:r>
            <a:r>
              <a:rPr lang="nl-NL" sz="2600" dirty="0"/>
              <a:t>te sluiten</a:t>
            </a:r>
          </a:p>
          <a:p>
            <a:pPr marL="997200" lvl="2" indent="-457200">
              <a:lnSpc>
                <a:spcPct val="120000"/>
              </a:lnSpc>
              <a:buFontTx/>
              <a:buChar char="-"/>
            </a:pPr>
            <a:r>
              <a:rPr lang="nl-NL" sz="2600" dirty="0"/>
              <a:t>Hulpverlener moedigt cliënten aan om </a:t>
            </a:r>
            <a:r>
              <a:rPr lang="nl-NL" sz="2600" b="1" dirty="0"/>
              <a:t>naar elkaars </a:t>
            </a:r>
            <a:r>
              <a:rPr lang="nl-NL" sz="2600" dirty="0"/>
              <a:t>mening of zienswijze te vragen</a:t>
            </a:r>
          </a:p>
          <a:p>
            <a:pPr marL="997200" lvl="2" indent="-457200">
              <a:lnSpc>
                <a:spcPct val="120000"/>
              </a:lnSpc>
              <a:buFontTx/>
              <a:buChar char="-"/>
            </a:pPr>
            <a:r>
              <a:rPr lang="nl-NL" sz="2600" dirty="0"/>
              <a:t>Hulpverlener prijst cliënten voor het respecteren </a:t>
            </a:r>
            <a:r>
              <a:rPr lang="nl-NL" sz="2600" b="1" dirty="0"/>
              <a:t>van elkaars </a:t>
            </a:r>
            <a:r>
              <a:rPr lang="nl-NL" sz="2600" dirty="0"/>
              <a:t>mening of perspectief</a:t>
            </a:r>
          </a:p>
          <a:p>
            <a:pPr marL="997200" lvl="2" indent="-457200">
              <a:lnSpc>
                <a:spcPct val="120000"/>
              </a:lnSpc>
              <a:buFontTx/>
              <a:buChar char="-"/>
            </a:pPr>
            <a:r>
              <a:rPr lang="nl-NL" sz="2600" dirty="0"/>
              <a:t>Hulpverlener vestigt de aandacht op </a:t>
            </a:r>
            <a:r>
              <a:rPr lang="nl-NL" sz="2600" b="1" dirty="0"/>
              <a:t>gedeelde</a:t>
            </a:r>
            <a:r>
              <a:rPr lang="nl-NL" sz="2600" dirty="0"/>
              <a:t> waarden, ervaringen, behoeften of gevoelens van cliënten</a:t>
            </a:r>
          </a:p>
          <a:p>
            <a:pPr marL="997200" lvl="2" indent="-457200">
              <a:lnSpc>
                <a:spcPct val="120000"/>
              </a:lnSpc>
              <a:buFontTx/>
              <a:buChar char="-"/>
            </a:pPr>
            <a:r>
              <a:rPr lang="nl-NL" sz="2600" dirty="0"/>
              <a:t>Hulpverlener moedigt cliënten aan om zorg, medeleven of steun </a:t>
            </a:r>
            <a:r>
              <a:rPr lang="nl-NL" sz="2600" b="1" dirty="0"/>
              <a:t>aan elkaar </a:t>
            </a:r>
            <a:r>
              <a:rPr lang="nl-NL" sz="2600" dirty="0"/>
              <a:t>te tonen</a:t>
            </a:r>
          </a:p>
          <a:p>
            <a:pPr marL="997200" lvl="2" indent="-457200">
              <a:lnSpc>
                <a:spcPct val="120000"/>
              </a:lnSpc>
              <a:buFontTx/>
              <a:buChar char="-"/>
            </a:pPr>
            <a:r>
              <a:rPr lang="nl-NL" sz="2600" dirty="0"/>
              <a:t>Hulpverlener benadrukt onderlinge </a:t>
            </a:r>
            <a:r>
              <a:rPr lang="nl-NL" sz="2600" b="1" dirty="0"/>
              <a:t>overeenkomsten</a:t>
            </a:r>
            <a:r>
              <a:rPr lang="nl-NL" sz="2600" dirty="0"/>
              <a:t> tussen zienswijzen van cliënten op het probleem of de oplossing</a:t>
            </a:r>
          </a:p>
          <a:p>
            <a:pPr marL="997200" lvl="2" indent="-457200">
              <a:lnSpc>
                <a:spcPct val="120000"/>
              </a:lnSpc>
              <a:buFontTx/>
              <a:buChar char="-"/>
            </a:pPr>
            <a:r>
              <a:rPr lang="nl-NL" sz="2600" dirty="0"/>
              <a:t>Etc.</a:t>
            </a:r>
          </a:p>
          <a:p>
            <a:pPr marL="817200" lvl="1" indent="-457200">
              <a:buFontTx/>
              <a:buChar char="-"/>
            </a:pPr>
            <a:endParaRPr lang="nl-NL" sz="2600" dirty="0"/>
          </a:p>
          <a:p>
            <a:pPr marL="817200" lvl="1" indent="-457200">
              <a:buFontTx/>
              <a:buChar char="-"/>
            </a:pPr>
            <a:endParaRPr lang="nl-NL" sz="2600" dirty="0"/>
          </a:p>
          <a:p>
            <a:pPr marL="817200" lvl="1" indent="-457200">
              <a:buFontTx/>
              <a:buChar char="-"/>
            </a:pPr>
            <a:endParaRPr lang="nl-NL" sz="2900" dirty="0"/>
          </a:p>
          <a:p>
            <a:pPr lvl="1" indent="0">
              <a:buNone/>
            </a:pPr>
            <a:endParaRPr lang="nl-NL" sz="2900" dirty="0"/>
          </a:p>
          <a:p>
            <a:pPr marL="817200" lvl="1" indent="-457200">
              <a:buFontTx/>
              <a:buChar char="-"/>
            </a:pPr>
            <a:endParaRPr lang="nl-NL" sz="2900" dirty="0"/>
          </a:p>
          <a:p>
            <a:pPr marL="285750" indent="-285750"/>
            <a:endParaRPr lang="nl-NL" sz="2800" dirty="0"/>
          </a:p>
          <a:p>
            <a:r>
              <a:rPr lang="nl-NL" sz="1600" dirty="0"/>
              <a:t>(</a:t>
            </a:r>
            <a:r>
              <a:rPr lang="nl-NL" sz="1600" dirty="0" err="1"/>
              <a:t>Friedlander</a:t>
            </a:r>
            <a:r>
              <a:rPr lang="nl-NL" sz="1600" dirty="0"/>
              <a:t>, </a:t>
            </a:r>
            <a:r>
              <a:rPr lang="nl-NL" sz="1600" dirty="0" err="1"/>
              <a:t>Escudero</a:t>
            </a:r>
            <a:r>
              <a:rPr lang="nl-NL" sz="1600" dirty="0"/>
              <a:t> &amp; </a:t>
            </a:r>
            <a:r>
              <a:rPr lang="nl-NL" sz="1600" dirty="0" err="1"/>
              <a:t>Heatherington</a:t>
            </a:r>
            <a:r>
              <a:rPr lang="nl-NL" sz="1600" dirty="0"/>
              <a:t>, 2006, 2011)</a:t>
            </a:r>
          </a:p>
        </p:txBody>
      </p:sp>
      <p:sp>
        <p:nvSpPr>
          <p:cNvPr id="4" name="Rechthoekige driehoek 3"/>
          <p:cNvSpPr/>
          <p:nvPr/>
        </p:nvSpPr>
        <p:spPr>
          <a:xfrm rot="13530329">
            <a:off x="490523" y="883892"/>
            <a:ext cx="288032" cy="28803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46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9EAA8-C3BB-1597-EB93-B851D7D41C08}"/>
              </a:ext>
            </a:extLst>
          </p:cNvPr>
          <p:cNvSpPr>
            <a:spLocks noGrp="1"/>
          </p:cNvSpPr>
          <p:nvPr>
            <p:ph type="title"/>
          </p:nvPr>
        </p:nvSpPr>
        <p:spPr/>
        <p:txBody>
          <a:bodyPr/>
          <a:lstStyle/>
          <a:p>
            <a:r>
              <a:rPr lang="nl-NL" dirty="0"/>
              <a:t>Enkele aanbevelingen uit internationaal onderzoek</a:t>
            </a:r>
          </a:p>
        </p:txBody>
      </p:sp>
      <p:sp>
        <p:nvSpPr>
          <p:cNvPr id="3" name="Tijdelijke aanduiding voor tekst 2">
            <a:extLst>
              <a:ext uri="{FF2B5EF4-FFF2-40B4-BE49-F238E27FC236}">
                <a16:creationId xmlns:a16="http://schemas.microsoft.com/office/drawing/2014/main" id="{02213BBA-4C7B-BECD-C4C2-B1E188B53732}"/>
              </a:ext>
            </a:extLst>
          </p:cNvPr>
          <p:cNvSpPr>
            <a:spLocks noGrp="1"/>
          </p:cNvSpPr>
          <p:nvPr>
            <p:ph type="body" sz="quarter" idx="12"/>
          </p:nvPr>
        </p:nvSpPr>
        <p:spPr>
          <a:xfrm>
            <a:off x="844296" y="1534788"/>
            <a:ext cx="8194601" cy="4648200"/>
          </a:xfrm>
        </p:spPr>
        <p:txBody>
          <a:bodyPr>
            <a:normAutofit fontScale="92500" lnSpcReduction="20000"/>
          </a:bodyPr>
          <a:lstStyle/>
          <a:p>
            <a:pPr lvl="0">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Internationale kennisupdate.</a:t>
            </a:r>
          </a:p>
          <a:p>
            <a:pPr marL="342900" lvl="0" indent="-342900">
              <a:lnSpc>
                <a:spcPct val="107000"/>
              </a:lnSpc>
              <a:buFont typeface="Symbol" panose="05050102010706020507" pitchFamily="18" charset="2"/>
              <a:buChar char=""/>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800" dirty="0">
                <a:latin typeface="Calibri" panose="020F0502020204030204" pitchFamily="34" charset="0"/>
                <a:ea typeface="Calibri" panose="020F0502020204030204" pitchFamily="34" charset="0"/>
                <a:cs typeface="Times New Roman" panose="02020603050405020304" pitchFamily="18" charset="0"/>
              </a:rPr>
              <a:t>Uw inschatting van de alliantie komt vaak niet overeen met de inschatting van uw cliënten</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kwaliteit van de alliantie kan gedurende het hulpverleningstraject veranderen.</a:t>
            </a:r>
          </a:p>
          <a:p>
            <a:pPr marL="702900" lvl="1" indent="-342900">
              <a:lnSpc>
                <a:spcPct val="107000"/>
              </a:lnSpc>
              <a:buFont typeface="Symbol" panose="05050102010706020507" pitchFamily="18" charset="2"/>
              <a:buChar char=""/>
            </a:pPr>
            <a:r>
              <a:rPr lang="nl-NL" sz="1500" dirty="0">
                <a:effectLst/>
                <a:latin typeface="Calibri" panose="020F0502020204030204" pitchFamily="34" charset="0"/>
                <a:ea typeface="Calibri" panose="020F0502020204030204" pitchFamily="34" charset="0"/>
                <a:cs typeface="Times New Roman" panose="02020603050405020304" pitchFamily="18" charset="0"/>
              </a:rPr>
              <a:t>Gaat niet om het voorkomen van deuken en breuken maar hoe je er mee omgaat.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kun je doen om te zorgen voor een goede alliantie</a:t>
            </a:r>
          </a:p>
          <a:p>
            <a:pPr marL="285750" lvl="0" indent="-285750">
              <a:lnSpc>
                <a:spcPct val="107000"/>
              </a:lnSpc>
              <a:buFont typeface="Arial" panose="020B0604020202020204" pitchFamily="34" charset="0"/>
              <a:buChar char="•"/>
            </a:pPr>
            <a:r>
              <a:rPr lang="nl-NL" sz="1800" dirty="0">
                <a:latin typeface="Calibri" panose="020F0502020204030204" pitchFamily="34" charset="0"/>
                <a:ea typeface="Calibri" panose="020F0502020204030204" pitchFamily="34" charset="0"/>
                <a:cs typeface="Times New Roman" panose="02020603050405020304" pitchFamily="18" charset="0"/>
              </a:rPr>
              <a:t>Bespreek met cliënten en hun naasten dat u regelmatig zult stil staan bij hoe alle betrokken de alliantie ervaren.</a:t>
            </a:r>
          </a:p>
          <a:p>
            <a:pPr marL="285750" lvl="0" indent="-285750">
              <a:lnSpc>
                <a:spcPct val="107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Bied actief aan dat cliënten en hun naasten van hulpverlener mogen veranderen indien de alliantie onvoldoende is.</a:t>
            </a:r>
          </a:p>
          <a:p>
            <a:pPr marL="285750" lvl="0" indent="-285750">
              <a:lnSpc>
                <a:spcPct val="107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Toets regelmatig hoe cliënten en naasten de alliantie beleven (op alle onderdelen) en stel op basis daarvan je doelen en aanpak bij. </a:t>
            </a:r>
          </a:p>
          <a:p>
            <a:pPr marL="285750" lvl="0" indent="-285750">
              <a:lnSpc>
                <a:spcPct val="107000"/>
              </a:lnSpc>
              <a:buFont typeface="Arial" panose="020B0604020202020204" pitchFamily="34" charset="0"/>
              <a:buChar char="•"/>
            </a:pPr>
            <a:r>
              <a:rPr lang="nl-NL" sz="1800" dirty="0">
                <a:latin typeface="Calibri" panose="020F0502020204030204" pitchFamily="34" charset="0"/>
                <a:ea typeface="Calibri" panose="020F0502020204030204" pitchFamily="34" charset="0"/>
                <a:cs typeface="Times New Roman" panose="02020603050405020304" pitchFamily="18" charset="0"/>
              </a:rPr>
              <a:t>Creëer ruimte voor professionals om te leren van elkaar (supervisie en intervisie).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5" name="Afbeelding 4">
            <a:extLst>
              <a:ext uri="{FF2B5EF4-FFF2-40B4-BE49-F238E27FC236}">
                <a16:creationId xmlns:a16="http://schemas.microsoft.com/office/drawing/2014/main" id="{5493C169-02B7-273B-6F98-36DC220DCE6E}"/>
              </a:ext>
            </a:extLst>
          </p:cNvPr>
          <p:cNvPicPr>
            <a:picLocks noChangeAspect="1"/>
          </p:cNvPicPr>
          <p:nvPr/>
        </p:nvPicPr>
        <p:blipFill rotWithShape="1">
          <a:blip r:embed="rId3"/>
          <a:srcRect l="13965" t="22031" r="66552" b="8697"/>
          <a:stretch/>
        </p:blipFill>
        <p:spPr>
          <a:xfrm>
            <a:off x="9280634" y="1534788"/>
            <a:ext cx="2809765" cy="3240412"/>
          </a:xfrm>
          <a:prstGeom prst="rect">
            <a:avLst/>
          </a:prstGeom>
        </p:spPr>
      </p:pic>
      <p:sp>
        <p:nvSpPr>
          <p:cNvPr id="4" name="Tekstvak 3">
            <a:extLst>
              <a:ext uri="{FF2B5EF4-FFF2-40B4-BE49-F238E27FC236}">
                <a16:creationId xmlns:a16="http://schemas.microsoft.com/office/drawing/2014/main" id="{AA531279-E13E-C5BE-7C84-53161F9B0E11}"/>
              </a:ext>
            </a:extLst>
          </p:cNvPr>
          <p:cNvSpPr txBox="1"/>
          <p:nvPr/>
        </p:nvSpPr>
        <p:spPr>
          <a:xfrm>
            <a:off x="1465545" y="6350696"/>
            <a:ext cx="7402882" cy="400110"/>
          </a:xfrm>
          <a:prstGeom prst="rect">
            <a:avLst/>
          </a:prstGeom>
          <a:noFill/>
        </p:spPr>
        <p:txBody>
          <a:bodyPr wrap="square" rtlCol="0">
            <a:spAutoFit/>
          </a:bodyPr>
          <a:lstStyle/>
          <a:p>
            <a:r>
              <a:rPr lang="nl-NL" sz="1000" dirty="0"/>
              <a:t>Onstenk, E., Peelen, J., Hilbrink, E., &amp; Hattum, M. (2021). Internationale kennisupdate algemeen werkzame factoren in de zorg voor jeugd. Alliantie-, client-, en professionalfactoren. Nijmegen: Hogeschool Arnhem en Nijmegen.</a:t>
            </a:r>
          </a:p>
        </p:txBody>
      </p:sp>
    </p:spTree>
    <p:extLst>
      <p:ext uri="{BB962C8B-B14F-4D97-AF65-F5344CB8AC3E}">
        <p14:creationId xmlns:p14="http://schemas.microsoft.com/office/powerpoint/2010/main" val="81840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E3FACDA8-E576-47EF-9E75-4E45010B56DB}"/>
              </a:ext>
            </a:extLst>
          </p:cNvPr>
          <p:cNvPicPr>
            <a:picLocks noChangeAspect="1"/>
          </p:cNvPicPr>
          <p:nvPr/>
        </p:nvPicPr>
        <p:blipFill>
          <a:blip r:embed="rId3"/>
          <a:stretch>
            <a:fillRect/>
          </a:stretch>
        </p:blipFill>
        <p:spPr>
          <a:xfrm>
            <a:off x="1858719" y="2171730"/>
            <a:ext cx="7687752" cy="4504668"/>
          </a:xfrm>
          <a:prstGeom prst="rect">
            <a:avLst/>
          </a:prstGeom>
        </p:spPr>
      </p:pic>
      <p:sp>
        <p:nvSpPr>
          <p:cNvPr id="7" name="Titel 6">
            <a:extLst>
              <a:ext uri="{FF2B5EF4-FFF2-40B4-BE49-F238E27FC236}">
                <a16:creationId xmlns:a16="http://schemas.microsoft.com/office/drawing/2014/main" id="{FF841A54-EF59-4050-878E-145C32F77FB2}"/>
              </a:ext>
            </a:extLst>
          </p:cNvPr>
          <p:cNvSpPr>
            <a:spLocks noGrp="1"/>
          </p:cNvSpPr>
          <p:nvPr>
            <p:ph type="title"/>
          </p:nvPr>
        </p:nvSpPr>
        <p:spPr/>
        <p:txBody>
          <a:bodyPr/>
          <a:lstStyle/>
          <a:p>
            <a:r>
              <a:rPr lang="nl-NL" dirty="0"/>
              <a:t>Bovenregionaal Expertise Netwerk</a:t>
            </a:r>
          </a:p>
        </p:txBody>
      </p:sp>
      <p:sp>
        <p:nvSpPr>
          <p:cNvPr id="8" name="Tijdelijke aanduiding voor tekst 7">
            <a:extLst>
              <a:ext uri="{FF2B5EF4-FFF2-40B4-BE49-F238E27FC236}">
                <a16:creationId xmlns:a16="http://schemas.microsoft.com/office/drawing/2014/main" id="{DA436CBD-95A4-4FDF-B08D-2F1A7439A9E3}"/>
              </a:ext>
            </a:extLst>
          </p:cNvPr>
          <p:cNvSpPr>
            <a:spLocks noGrp="1"/>
          </p:cNvSpPr>
          <p:nvPr>
            <p:ph type="body" sz="quarter" idx="12"/>
          </p:nvPr>
        </p:nvSpPr>
        <p:spPr>
          <a:xfrm>
            <a:off x="674175" y="1559753"/>
            <a:ext cx="10515600" cy="619921"/>
          </a:xfrm>
        </p:spPr>
        <p:txBody>
          <a:bodyPr/>
          <a:lstStyle/>
          <a:p>
            <a:r>
              <a:rPr lang="nl-NL" dirty="0"/>
              <a:t>8 Bovenregionale Expertisenetwerken in Nederland – ondersteunen de 42 jeugdhulpregio’s en zorgen ervoor dat: </a:t>
            </a:r>
          </a:p>
        </p:txBody>
      </p:sp>
      <mc:AlternateContent xmlns:mc="http://schemas.openxmlformats.org/markup-compatibility/2006" xmlns:p14="http://schemas.microsoft.com/office/powerpoint/2010/main">
        <mc:Choice Requires="p14">
          <p:contentPart p14:bwMode="auto" r:id="rId4">
            <p14:nvContentPartPr>
              <p14:cNvPr id="14" name="Inkt 13">
                <a:extLst>
                  <a:ext uri="{FF2B5EF4-FFF2-40B4-BE49-F238E27FC236}">
                    <a16:creationId xmlns:a16="http://schemas.microsoft.com/office/drawing/2014/main" id="{8BDA4689-CB77-4216-978C-CEF44A4EDEBE}"/>
                  </a:ext>
                </a:extLst>
              </p14:cNvPr>
              <p14:cNvContentPartPr/>
              <p14:nvPr/>
            </p14:nvContentPartPr>
            <p14:xfrm>
              <a:off x="7008061" y="4480535"/>
              <a:ext cx="2308680" cy="2046600"/>
            </p14:xfrm>
          </p:contentPart>
        </mc:Choice>
        <mc:Fallback xmlns="">
          <p:pic>
            <p:nvPicPr>
              <p:cNvPr id="14" name="Inkt 13">
                <a:extLst>
                  <a:ext uri="{FF2B5EF4-FFF2-40B4-BE49-F238E27FC236}">
                    <a16:creationId xmlns:a16="http://schemas.microsoft.com/office/drawing/2014/main" id="{8BDA4689-CB77-4216-978C-CEF44A4EDEBE}"/>
                  </a:ext>
                </a:extLst>
              </p:cNvPr>
              <p:cNvPicPr/>
              <p:nvPr/>
            </p:nvPicPr>
            <p:blipFill>
              <a:blip r:embed="rId5"/>
              <a:stretch>
                <a:fillRect/>
              </a:stretch>
            </p:blipFill>
            <p:spPr>
              <a:xfrm>
                <a:off x="6954421" y="4372895"/>
                <a:ext cx="2416320" cy="2262240"/>
              </a:xfrm>
              <a:prstGeom prst="rect">
                <a:avLst/>
              </a:prstGeom>
            </p:spPr>
          </p:pic>
        </mc:Fallback>
      </mc:AlternateContent>
    </p:spTree>
    <p:extLst>
      <p:ext uri="{BB962C8B-B14F-4D97-AF65-F5344CB8AC3E}">
        <p14:creationId xmlns:p14="http://schemas.microsoft.com/office/powerpoint/2010/main" val="395421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529"/>
            <a:ext cx="10515600" cy="933875"/>
          </a:xfrm>
        </p:spPr>
        <p:txBody>
          <a:bodyPr>
            <a:normAutofit/>
          </a:bodyPr>
          <a:lstStyle/>
          <a:p>
            <a:pPr algn="ctr"/>
            <a:r>
              <a:rPr lang="nl-NL" sz="3000" dirty="0"/>
              <a:t>Kijkkader voor reflectie op handelen</a:t>
            </a:r>
            <a:endParaRPr lang="en-US" sz="3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41936690"/>
              </p:ext>
            </p:extLst>
          </p:nvPr>
        </p:nvGraphicFramePr>
        <p:xfrm>
          <a:off x="515566" y="1001949"/>
          <a:ext cx="11215993" cy="5563699"/>
        </p:xfrm>
        <a:graphic>
          <a:graphicData uri="http://schemas.openxmlformats.org/drawingml/2006/table">
            <a:tbl>
              <a:tblPr firstRow="1" firstCol="1" bandRow="1"/>
              <a:tblGrid>
                <a:gridCol w="2040413">
                  <a:extLst>
                    <a:ext uri="{9D8B030D-6E8A-4147-A177-3AD203B41FA5}">
                      <a16:colId xmlns:a16="http://schemas.microsoft.com/office/drawing/2014/main" val="20000"/>
                    </a:ext>
                  </a:extLst>
                </a:gridCol>
                <a:gridCol w="3172257">
                  <a:extLst>
                    <a:ext uri="{9D8B030D-6E8A-4147-A177-3AD203B41FA5}">
                      <a16:colId xmlns:a16="http://schemas.microsoft.com/office/drawing/2014/main" val="20001"/>
                    </a:ext>
                  </a:extLst>
                </a:gridCol>
                <a:gridCol w="2990546">
                  <a:extLst>
                    <a:ext uri="{9D8B030D-6E8A-4147-A177-3AD203B41FA5}">
                      <a16:colId xmlns:a16="http://schemas.microsoft.com/office/drawing/2014/main" val="20002"/>
                    </a:ext>
                  </a:extLst>
                </a:gridCol>
                <a:gridCol w="3012777">
                  <a:extLst>
                    <a:ext uri="{9D8B030D-6E8A-4147-A177-3AD203B41FA5}">
                      <a16:colId xmlns:a16="http://schemas.microsoft.com/office/drawing/2014/main" val="20003"/>
                    </a:ext>
                  </a:extLst>
                </a:gridCol>
              </a:tblGrid>
              <a:tr h="869328">
                <a:tc>
                  <a:txBody>
                    <a:bodyPr/>
                    <a:lstStyle/>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Afstemmen op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Overeenstemmen over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nl-NL" sz="1000" b="1" i="1" dirty="0">
                          <a:effectLst/>
                          <a:latin typeface="Calibri" panose="020F0502020204030204" pitchFamily="34" charset="0"/>
                          <a:ea typeface="Calibri" panose="020F0502020204030204" pitchFamily="34" charset="0"/>
                          <a:cs typeface="Times New Roman" panose="02020603050405020304" pitchFamily="18" charset="0"/>
                        </a:rPr>
                        <a:t>Verbinden van actoren</a:t>
                      </a:r>
                      <a:r>
                        <a:rPr lang="nl-NL" sz="1000" dirty="0">
                          <a:effectLst/>
                          <a:latin typeface="Calibri" panose="020F0502020204030204" pitchFamily="34" charset="0"/>
                          <a:ea typeface="Calibri" panose="020F0502020204030204" pitchFamily="34" charset="0"/>
                          <a:cs typeface="Times New Roman" panose="02020603050405020304" pitchFamily="18" charset="0"/>
                        </a:rPr>
                        <a:t> (A)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Wat doet </a:t>
                      </a:r>
                      <a:r>
                        <a:rPr lang="nl-NL" sz="1000" dirty="0" err="1">
                          <a:effectLst/>
                          <a:latin typeface="Calibri" panose="020F0502020204030204" pitchFamily="34" charset="0"/>
                          <a:ea typeface="Calibri" panose="020F0502020204030204" pitchFamily="34" charset="0"/>
                          <a:cs typeface="Times New Roman" panose="02020603050405020304" pitchFamily="18" charset="0"/>
                        </a:rPr>
                        <a:t>sw</a:t>
                      </a:r>
                      <a:r>
                        <a:rPr lang="nl-NL" sz="1000" dirty="0">
                          <a:effectLst/>
                          <a:latin typeface="Calibri" panose="020F0502020204030204" pitchFamily="34" charset="0"/>
                          <a:ea typeface="Calibri" panose="020F0502020204030204" pitchFamily="34" charset="0"/>
                          <a:cs typeface="Times New Roman" panose="02020603050405020304" pitchFamily="18" charset="0"/>
                        </a:rPr>
                        <a:t> om band op te bouwen?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nl-NL" sz="1000" b="1" i="1">
                          <a:effectLst/>
                          <a:latin typeface="Calibri" panose="020F0502020204030204" pitchFamily="34" charset="0"/>
                          <a:ea typeface="Calibri" panose="020F0502020204030204" pitchFamily="34" charset="0"/>
                          <a:cs typeface="Times New Roman" panose="02020603050405020304" pitchFamily="18" charset="0"/>
                        </a:rPr>
                        <a:t>Aansluiten</a:t>
                      </a:r>
                      <a:r>
                        <a:rPr lang="nl-NL" sz="1000">
                          <a:effectLst/>
                          <a:latin typeface="Calibri" panose="020F0502020204030204" pitchFamily="34" charset="0"/>
                          <a:ea typeface="Calibri" panose="020F0502020204030204" pitchFamily="34" charset="0"/>
                          <a:cs typeface="Times New Roman" panose="02020603050405020304" pitchFamily="18" charset="0"/>
                        </a:rPr>
                        <a:t>  </a:t>
                      </a:r>
                      <a:r>
                        <a:rPr lang="nl-NL" sz="1000" b="1">
                          <a:effectLst/>
                          <a:latin typeface="Calibri" panose="020F0502020204030204" pitchFamily="34" charset="0"/>
                          <a:ea typeface="Calibri" panose="020F0502020204030204" pitchFamily="34" charset="0"/>
                          <a:cs typeface="Times New Roman" panose="02020603050405020304" pitchFamily="18" charset="0"/>
                        </a:rPr>
                        <a:t>van handelingen</a:t>
                      </a:r>
                      <a:r>
                        <a:rPr lang="nl-NL" sz="1000">
                          <a:effectLst/>
                          <a:latin typeface="Calibri" panose="020F0502020204030204" pitchFamily="34" charset="0"/>
                          <a:ea typeface="Calibri" panose="020F0502020204030204" pitchFamily="34" charset="0"/>
                          <a:cs typeface="Times New Roman" panose="02020603050405020304" pitchFamily="18" charset="0"/>
                        </a:rPr>
                        <a:t> (B)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Wat doet sw om aan te sluiten?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nl-NL" sz="1000" b="1" i="1" dirty="0">
                          <a:effectLst/>
                          <a:latin typeface="Calibri" panose="020F0502020204030204" pitchFamily="34" charset="0"/>
                          <a:ea typeface="Calibri" panose="020F0502020204030204" pitchFamily="34" charset="0"/>
                          <a:cs typeface="Times New Roman" panose="02020603050405020304" pitchFamily="18" charset="0"/>
                        </a:rPr>
                        <a:t>Aanspreken</a:t>
                      </a:r>
                      <a:r>
                        <a:rPr lang="nl-NL" sz="1000" dirty="0">
                          <a:effectLst/>
                          <a:latin typeface="Calibri" panose="020F0502020204030204" pitchFamily="34" charset="0"/>
                          <a:ea typeface="Calibri" panose="020F0502020204030204" pitchFamily="34" charset="0"/>
                          <a:cs typeface="Times New Roman" panose="02020603050405020304" pitchFamily="18" charset="0"/>
                        </a:rPr>
                        <a:t> </a:t>
                      </a:r>
                      <a:r>
                        <a:rPr lang="nl-NL" sz="1000" b="1" dirty="0">
                          <a:effectLst/>
                          <a:latin typeface="Calibri" panose="020F0502020204030204" pitchFamily="34" charset="0"/>
                          <a:ea typeface="Calibri" panose="020F0502020204030204" pitchFamily="34" charset="0"/>
                          <a:cs typeface="Times New Roman" panose="02020603050405020304" pitchFamily="18" charset="0"/>
                        </a:rPr>
                        <a:t>op gedrag</a:t>
                      </a:r>
                      <a:r>
                        <a:rPr lang="nl-NL" sz="1000" dirty="0">
                          <a:effectLst/>
                          <a:latin typeface="Calibri" panose="020F0502020204030204" pitchFamily="34" charset="0"/>
                          <a:ea typeface="Calibri" panose="020F0502020204030204" pitchFamily="34" charset="0"/>
                          <a:cs typeface="Times New Roman" panose="02020603050405020304" pitchFamily="18" charset="0"/>
                        </a:rPr>
                        <a:t> (C)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Wat doet </a:t>
                      </a:r>
                      <a:r>
                        <a:rPr lang="nl-NL" sz="1000" dirty="0" err="1">
                          <a:effectLst/>
                          <a:latin typeface="Calibri" panose="020F0502020204030204" pitchFamily="34" charset="0"/>
                          <a:ea typeface="Calibri" panose="020F0502020204030204" pitchFamily="34" charset="0"/>
                          <a:cs typeface="Times New Roman" panose="02020603050405020304" pitchFamily="18" charset="0"/>
                        </a:rPr>
                        <a:t>sw</a:t>
                      </a:r>
                      <a:r>
                        <a:rPr lang="nl-NL" sz="1000" dirty="0">
                          <a:effectLst/>
                          <a:latin typeface="Calibri" panose="020F0502020204030204" pitchFamily="34" charset="0"/>
                          <a:ea typeface="Calibri" panose="020F0502020204030204" pitchFamily="34" charset="0"/>
                          <a:cs typeface="Times New Roman" panose="02020603050405020304" pitchFamily="18" charset="0"/>
                        </a:rPr>
                        <a:t> om inzicht te geven/aan te spreken?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000"/>
                  </a:ext>
                </a:extLst>
              </a:tr>
              <a:tr h="1738656">
                <a:tc>
                  <a:txBody>
                    <a:bodyPr/>
                    <a:lstStyle/>
                    <a:p>
                      <a:pPr>
                        <a:lnSpc>
                          <a:spcPct val="107000"/>
                        </a:lnSpc>
                        <a:spcAft>
                          <a:spcPts val="0"/>
                        </a:spcAft>
                      </a:pPr>
                      <a:r>
                        <a:rPr lang="nl-NL" sz="1000" b="1" i="1">
                          <a:effectLst/>
                          <a:latin typeface="Calibri" panose="020F0502020204030204" pitchFamily="34" charset="0"/>
                          <a:ea typeface="Calibri" panose="020F0502020204030204" pitchFamily="34" charset="0"/>
                          <a:cs typeface="Times New Roman" panose="02020603050405020304" pitchFamily="18" charset="0"/>
                        </a:rPr>
                        <a:t>Vertellen (1)</a:t>
                      </a: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of overeenstemmen over gebeurtenissen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b="1">
                          <a:effectLst/>
                          <a:latin typeface="Calibri" panose="020F0502020204030204" pitchFamily="34" charset="0"/>
                          <a:ea typeface="Calibri" panose="020F0502020204030204" pitchFamily="34" charset="0"/>
                          <a:cs typeface="Times New Roman" panose="02020603050405020304" pitchFamily="18" charset="0"/>
                        </a:rPr>
                        <a:t>Wat is er aan de hand?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Meevoelend verbinden (sympathie):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persoonskenmerken benoemen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relatie benoemen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praten over dagelijkse dingen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iets over jezelf vertellen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blik van verstandhouding</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humor inzetten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Actief luisterend aansluiten: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open vragen stellen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doorvragen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Aansluiten bij verhaal gesprekspartner</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Oogcontact maken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Hummen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Stiltes laten vallen</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Waarderend (partijdig) aanspreken: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Compliment geven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Excuses aanbieden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De situatie beoordelen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4790">
                <a:tc>
                  <a:txBody>
                    <a:bodyPr/>
                    <a:lstStyle/>
                    <a:p>
                      <a:pPr>
                        <a:lnSpc>
                          <a:spcPct val="107000"/>
                        </a:lnSpc>
                        <a:spcAft>
                          <a:spcPts val="0"/>
                        </a:spcAft>
                      </a:pPr>
                      <a:r>
                        <a:rPr lang="nl-NL" sz="1000" b="1" i="1">
                          <a:effectLst/>
                          <a:latin typeface="Calibri" panose="020F0502020204030204" pitchFamily="34" charset="0"/>
                          <a:ea typeface="Calibri" panose="020F0502020204030204" pitchFamily="34" charset="0"/>
                          <a:cs typeface="Times New Roman" panose="02020603050405020304" pitchFamily="18" charset="0"/>
                        </a:rPr>
                        <a:t>Overleggen (2)</a:t>
                      </a: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of overeenstemmen over wat de kwestie(s) of het probleem is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b="1">
                          <a:effectLst/>
                          <a:latin typeface="Calibri" panose="020F0502020204030204" pitchFamily="34" charset="0"/>
                          <a:ea typeface="Calibri" panose="020F0502020204030204" pitchFamily="34" charset="0"/>
                          <a:cs typeface="Times New Roman" panose="02020603050405020304" pitchFamily="18" charset="0"/>
                        </a:rPr>
                        <a:t>Wat is de kwestie?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Zich verplaatsend in een ander verbinden (empathie):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Snappen dat een situatie</a:t>
                      </a:r>
                      <a:r>
                        <a:rPr lang="nl-NL" sz="1000" baseline="0" dirty="0">
                          <a:effectLst/>
                          <a:latin typeface="Calibri" panose="020F0502020204030204" pitchFamily="34" charset="0"/>
                          <a:ea typeface="Calibri" panose="020F0502020204030204" pitchFamily="34" charset="0"/>
                          <a:cs typeface="Calibri" panose="020F0502020204030204" pitchFamily="34" charset="0"/>
                        </a:rPr>
                        <a:t> </a:t>
                      </a:r>
                      <a:r>
                        <a:rPr lang="nl-NL" sz="1000" dirty="0">
                          <a:effectLst/>
                          <a:latin typeface="Calibri" panose="020F0502020204030204" pitchFamily="34" charset="0"/>
                          <a:ea typeface="Calibri" panose="020F0502020204030204" pitchFamily="34" charset="0"/>
                          <a:cs typeface="Calibri" panose="020F0502020204030204" pitchFamily="34" charset="0"/>
                        </a:rPr>
                        <a:t>belangrijk voor iemand is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Zeggen (en menen) dat je iets begrijpt</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Rekening houden met de ander</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Tactisch aansluiten: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Samen probleem formuleren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Op één lijn komen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Op het juiste moment iets inbrengen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Samen analyseren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Klopt het dat…</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Op een rijtje zetten</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Meervoudig partijdig aanspreken: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Ander perspectief inbrengen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Andere informatie inbrengen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Stel-dat-vragen (circulair navragen)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0925">
                <a:tc>
                  <a:txBody>
                    <a:bodyPr/>
                    <a:lstStyle/>
                    <a:p>
                      <a:pPr>
                        <a:lnSpc>
                          <a:spcPct val="107000"/>
                        </a:lnSpc>
                        <a:spcAft>
                          <a:spcPts val="0"/>
                        </a:spcAft>
                      </a:pPr>
                      <a:r>
                        <a:rPr lang="nl-NL" sz="1000" b="1" i="1">
                          <a:effectLst/>
                          <a:latin typeface="Calibri" panose="020F0502020204030204" pitchFamily="34" charset="0"/>
                          <a:ea typeface="Calibri" panose="020F0502020204030204" pitchFamily="34" charset="0"/>
                          <a:cs typeface="Times New Roman" panose="02020603050405020304" pitchFamily="18" charset="0"/>
                        </a:rPr>
                        <a:t>Afspreken (3)</a:t>
                      </a: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of overeenstemmen over wat doel en taak is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000" b="1">
                          <a:effectLst/>
                          <a:latin typeface="Calibri" panose="020F0502020204030204" pitchFamily="34" charset="0"/>
                          <a:ea typeface="Calibri" panose="020F0502020204030204" pitchFamily="34" charset="0"/>
                          <a:cs typeface="Times New Roman" panose="02020603050405020304" pitchFamily="18" charset="0"/>
                        </a:rPr>
                        <a:t>Wat wordt afgesproken?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Taakgericht verbinden: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Afspraak maken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Ieders verantwoordelijkheid bespreken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overeenstemmen wat moet gebeuren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een voorstel vragen of er mee komen</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Doelgericht aansluiten: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Afspraken nakomen/bewaken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Gebruik maken van dossierkennis</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a:effectLst/>
                          <a:latin typeface="Calibri" panose="020F0502020204030204" pitchFamily="34" charset="0"/>
                          <a:ea typeface="Calibri" panose="020F0502020204030204" pitchFamily="34" charset="0"/>
                          <a:cs typeface="Calibri" panose="020F0502020204030204" pitchFamily="34" charset="0"/>
                        </a:rPr>
                        <a:t>Proces bewaken</a:t>
                      </a:r>
                      <a:endParaRPr lang="en-US" sz="100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spcAft>
                          <a:spcPts val="0"/>
                        </a:spcAft>
                      </a:pPr>
                      <a:r>
                        <a:rPr lang="nl-NL"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000" dirty="0">
                          <a:effectLst/>
                          <a:latin typeface="Calibri" panose="020F0502020204030204" pitchFamily="34" charset="0"/>
                          <a:ea typeface="Calibri" panose="020F0502020204030204" pitchFamily="34" charset="0"/>
                          <a:cs typeface="Times New Roman" panose="02020603050405020304" pitchFamily="18" charset="0"/>
                        </a:rPr>
                        <a:t>Resultaatgericht aanspreken: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Wat afgesproken is beoordelen </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Expliciteren wat werkt</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alibri" panose="020F0502020204030204" pitchFamily="34" charset="0"/>
                        <a:buChar char="-"/>
                      </a:pPr>
                      <a:r>
                        <a:rPr lang="nl-NL" sz="1000" dirty="0">
                          <a:effectLst/>
                          <a:latin typeface="Calibri" panose="020F0502020204030204" pitchFamily="34" charset="0"/>
                          <a:ea typeface="Calibri" panose="020F0502020204030204" pitchFamily="34" charset="0"/>
                          <a:cs typeface="Calibri" panose="020F0502020204030204" pitchFamily="34" charset="0"/>
                        </a:rPr>
                        <a:t>beoordelen op de verantwoordelijkheid voor het resultaat</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39374" marR="39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TextBox 9"/>
          <p:cNvSpPr txBox="1"/>
          <p:nvPr/>
        </p:nvSpPr>
        <p:spPr>
          <a:xfrm>
            <a:off x="3927667" y="6375211"/>
            <a:ext cx="4090750" cy="4270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25" b="0" i="0" u="none" strike="noStrike" kern="1200" cap="none" spc="0" normalizeH="0" baseline="0" noProof="0" dirty="0">
                <a:ln>
                  <a:noFill/>
                </a:ln>
                <a:solidFill>
                  <a:prstClr val="black"/>
                </a:solidFill>
                <a:effectLst/>
                <a:uLnTx/>
                <a:uFillTx/>
                <a:latin typeface="Calibri" panose="020F0502020204030204"/>
                <a:ea typeface="+mn-ea"/>
                <a:cs typeface="+mn-cs"/>
              </a:rPr>
              <a:t>Van Hattum, Brummel, Van Mourik, Kemper, Menheere, Wesselink &amp; </a:t>
            </a:r>
            <a:r>
              <a:rPr kumimoji="0" lang="nl-NL" sz="825" b="0" i="0" u="none" strike="noStrike" kern="1200" cap="none" spc="0" normalizeH="0" baseline="0" noProof="0" dirty="0" err="1">
                <a:ln>
                  <a:noFill/>
                </a:ln>
                <a:solidFill>
                  <a:prstClr val="black"/>
                </a:solidFill>
                <a:effectLst/>
                <a:uLnTx/>
                <a:uFillTx/>
                <a:latin typeface="Calibri" panose="020F0502020204030204"/>
                <a:ea typeface="+mn-ea"/>
                <a:cs typeface="+mn-cs"/>
              </a:rPr>
              <a:t>Oostrik</a:t>
            </a:r>
            <a:r>
              <a:rPr kumimoji="0" lang="nl-NL" sz="825" b="0" i="0" u="none" strike="noStrike" kern="1200" cap="none" spc="0" normalizeH="0" baseline="0" noProof="0" dirty="0">
                <a:ln>
                  <a:noFill/>
                </a:ln>
                <a:solidFill>
                  <a:prstClr val="black"/>
                </a:solidFill>
                <a:effectLst/>
                <a:uLnTx/>
                <a:uFillTx/>
                <a:latin typeface="Calibri" panose="020F0502020204030204"/>
                <a:ea typeface="+mn-ea"/>
                <a:cs typeface="+mn-cs"/>
              </a:rPr>
              <a:t> (2019)</a:t>
            </a:r>
            <a:endPar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BDBF3-4F65-71D3-3968-3EBE7C271A03}"/>
              </a:ext>
            </a:extLst>
          </p:cNvPr>
          <p:cNvSpPr>
            <a:spLocks noGrp="1"/>
          </p:cNvSpPr>
          <p:nvPr>
            <p:ph type="title"/>
          </p:nvPr>
        </p:nvSpPr>
        <p:spPr/>
        <p:txBody>
          <a:bodyPr>
            <a:normAutofit/>
          </a:bodyPr>
          <a:lstStyle/>
          <a:p>
            <a:r>
              <a:rPr lang="nl-NL" dirty="0"/>
              <a:t>Aanbevelingen ervaringsdeskundigen </a:t>
            </a:r>
          </a:p>
        </p:txBody>
      </p:sp>
      <p:sp>
        <p:nvSpPr>
          <p:cNvPr id="6" name="Tijdelijke aanduiding voor tekst 5">
            <a:extLst>
              <a:ext uri="{FF2B5EF4-FFF2-40B4-BE49-F238E27FC236}">
                <a16:creationId xmlns:a16="http://schemas.microsoft.com/office/drawing/2014/main" id="{ACBA9A62-5814-0BE4-B329-D05E752825E5}"/>
              </a:ext>
            </a:extLst>
          </p:cNvPr>
          <p:cNvSpPr>
            <a:spLocks noGrp="1"/>
          </p:cNvSpPr>
          <p:nvPr>
            <p:ph type="body" sz="quarter" idx="12"/>
          </p:nvPr>
        </p:nvSpPr>
        <p:spPr/>
        <p:txBody>
          <a:bodyPr/>
          <a:lstStyle/>
          <a:p>
            <a:endParaRPr lang="nl-NL"/>
          </a:p>
        </p:txBody>
      </p:sp>
      <p:pic>
        <p:nvPicPr>
          <p:cNvPr id="8" name="Afbeelding 7">
            <a:extLst>
              <a:ext uri="{FF2B5EF4-FFF2-40B4-BE49-F238E27FC236}">
                <a16:creationId xmlns:a16="http://schemas.microsoft.com/office/drawing/2014/main" id="{17AD52E2-FE2E-F4C8-31B2-225C6120BF8F}"/>
              </a:ext>
            </a:extLst>
          </p:cNvPr>
          <p:cNvPicPr>
            <a:picLocks noChangeAspect="1"/>
          </p:cNvPicPr>
          <p:nvPr/>
        </p:nvPicPr>
        <p:blipFill>
          <a:blip r:embed="rId2"/>
          <a:stretch>
            <a:fillRect/>
          </a:stretch>
        </p:blipFill>
        <p:spPr>
          <a:xfrm>
            <a:off x="569041" y="1470372"/>
            <a:ext cx="10956209" cy="4712616"/>
          </a:xfrm>
          <a:prstGeom prst="rect">
            <a:avLst/>
          </a:prstGeom>
        </p:spPr>
      </p:pic>
    </p:spTree>
    <p:extLst>
      <p:ext uri="{BB962C8B-B14F-4D97-AF65-F5344CB8AC3E}">
        <p14:creationId xmlns:p14="http://schemas.microsoft.com/office/powerpoint/2010/main" val="21583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9EAA8-C3BB-1597-EB93-B851D7D41C08}"/>
              </a:ext>
            </a:extLst>
          </p:cNvPr>
          <p:cNvSpPr>
            <a:spLocks noGrp="1"/>
          </p:cNvSpPr>
          <p:nvPr>
            <p:ph type="title"/>
          </p:nvPr>
        </p:nvSpPr>
        <p:spPr>
          <a:xfrm>
            <a:off x="838200" y="365127"/>
            <a:ext cx="10515600" cy="580804"/>
          </a:xfrm>
        </p:spPr>
        <p:txBody>
          <a:bodyPr>
            <a:normAutofit fontScale="90000"/>
          </a:bodyPr>
          <a:lstStyle/>
          <a:p>
            <a:br>
              <a:rPr lang="nl-NL" dirty="0"/>
            </a:br>
            <a:r>
              <a:rPr lang="nl-NL" dirty="0">
                <a:hlinkClick r:id="rId3"/>
              </a:rPr>
              <a:t>Project Gelijkwaardige samenwerking - HAN</a:t>
            </a:r>
            <a:endParaRPr lang="nl-NL" dirty="0"/>
          </a:p>
        </p:txBody>
      </p:sp>
      <p:sp>
        <p:nvSpPr>
          <p:cNvPr id="3" name="Tijdelijke aanduiding voor tekst 2">
            <a:extLst>
              <a:ext uri="{FF2B5EF4-FFF2-40B4-BE49-F238E27FC236}">
                <a16:creationId xmlns:a16="http://schemas.microsoft.com/office/drawing/2014/main" id="{02213BBA-4C7B-BECD-C4C2-B1E188B53732}"/>
              </a:ext>
            </a:extLst>
          </p:cNvPr>
          <p:cNvSpPr>
            <a:spLocks noGrp="1"/>
          </p:cNvSpPr>
          <p:nvPr>
            <p:ph type="body" sz="quarter" idx="12"/>
          </p:nvPr>
        </p:nvSpPr>
        <p:spPr>
          <a:xfrm>
            <a:off x="862269" y="840828"/>
            <a:ext cx="8667566" cy="5517931"/>
          </a:xfrm>
        </p:spPr>
        <p:txBody>
          <a:bodyPr>
            <a:normAutofit/>
          </a:bodyPr>
          <a:lstStyle/>
          <a:p>
            <a:pPr marL="342900" lvl="0" indent="-342900">
              <a:lnSpc>
                <a:spcPct val="107000"/>
              </a:lnSpc>
              <a:buFont typeface="Symbol" panose="05050102010706020507" pitchFamily="18" charset="2"/>
              <a:buChar char=""/>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Investeer in de voorwaarden om een goede samenwerking op te kunnen bouwen. </a:t>
            </a:r>
            <a:r>
              <a:rPr lang="nl-NL" sz="1800" dirty="0">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Pas na goed contact ontstaat de veiligheid om over de moeilijke dingen te praten.</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Maak bespreekbaar hoe je wil samenwerken met respect voor ieders rol en deskundigheid. </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Wees bewust van het perspectief van de ander en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laat dat leidend zijn in het maken van keuzes.</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je raken en zet dit in.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Self-disclosure</a:t>
            </a:r>
            <a:r>
              <a:rPr lang="nl-NL" sz="1800" dirty="0">
                <a:effectLst/>
                <a:latin typeface="Calibri" panose="020F0502020204030204" pitchFamily="34" charset="0"/>
                <a:ea typeface="Calibri" panose="020F0502020204030204" pitchFamily="34" charset="0"/>
                <a:cs typeface="Times New Roman" panose="02020603050405020304" pitchFamily="18" charset="0"/>
              </a:rPr>
              <a:t> is belangrijk voor het opbouwen van een werkrelatie.</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Oordeel niet te snel </a:t>
            </a:r>
          </a:p>
          <a:p>
            <a:pPr marL="342900" lvl="0" indent="-342900">
              <a:lnSpc>
                <a:spcPct val="107000"/>
              </a:lnSpc>
              <a:spcAft>
                <a:spcPts val="800"/>
              </a:spcAft>
              <a:buFont typeface="Symbol" panose="05050102010706020507" pitchFamily="18" charset="2"/>
              <a:buChar char=""/>
            </a:pPr>
            <a:r>
              <a:rPr lang="nl-NL" sz="1800" dirty="0">
                <a:latin typeface="Calibri" panose="020F0502020204030204" pitchFamily="34" charset="0"/>
                <a:ea typeface="Calibri" panose="020F0502020204030204" pitchFamily="34" charset="0"/>
                <a:cs typeface="Times New Roman" panose="02020603050405020304" pitchFamily="18" charset="0"/>
              </a:rPr>
              <a:t>B</a:t>
            </a:r>
            <a:r>
              <a:rPr lang="nl-NL" sz="1800" dirty="0">
                <a:effectLst/>
                <a:latin typeface="Calibri" panose="020F0502020204030204" pitchFamily="34" charset="0"/>
                <a:ea typeface="Calibri" panose="020F0502020204030204" pitchFamily="34" charset="0"/>
                <a:cs typeface="Times New Roman" panose="02020603050405020304" pitchFamily="18" charset="0"/>
              </a:rPr>
              <a:t>lijf de mens zien</a:t>
            </a:r>
            <a:r>
              <a:rPr lang="nl-NL" sz="1800" dirty="0">
                <a:latin typeface="Calibri" panose="020F0502020204030204" pitchFamily="34" charset="0"/>
                <a:ea typeface="Calibri" panose="020F0502020204030204" pitchFamily="34" charset="0"/>
                <a:cs typeface="Times New Roman" panose="02020603050405020304" pitchFamily="18" charset="0"/>
              </a:rPr>
              <a:t> – werk samen met de persoon niet met de mishandeling - blijf oog hebben voor de context. </a:t>
            </a:r>
          </a:p>
          <a:p>
            <a:pPr lvl="0">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Pas dan </a:t>
            </a:r>
            <a:r>
              <a:rPr lang="nl-NL" sz="1800" dirty="0">
                <a:latin typeface="Calibri" panose="020F0502020204030204" pitchFamily="34" charset="0"/>
                <a:ea typeface="Calibri" panose="020F0502020204030204" pitchFamily="34" charset="0"/>
                <a:cs typeface="Times New Roman" panose="02020603050405020304" pitchFamily="18" charset="0"/>
              </a:rPr>
              <a:t>ontstaat een gelijkwaardig samenwerking en zit onze eigen deskundigheid niet in de weg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62635257-D865-F33D-9072-EC416B778BF1}"/>
              </a:ext>
            </a:extLst>
          </p:cNvPr>
          <p:cNvPicPr>
            <a:picLocks noChangeAspect="1"/>
          </p:cNvPicPr>
          <p:nvPr/>
        </p:nvPicPr>
        <p:blipFill rotWithShape="1">
          <a:blip r:embed="rId4"/>
          <a:srcRect l="84883" t="42790" r="11529" b="42424"/>
          <a:stretch/>
        </p:blipFill>
        <p:spPr>
          <a:xfrm>
            <a:off x="9574924" y="1870921"/>
            <a:ext cx="2417379" cy="1190297"/>
          </a:xfrm>
          <a:prstGeom prst="rect">
            <a:avLst/>
          </a:prstGeom>
        </p:spPr>
      </p:pic>
      <p:pic>
        <p:nvPicPr>
          <p:cNvPr id="5" name="Afbeelding 4">
            <a:extLst>
              <a:ext uri="{FF2B5EF4-FFF2-40B4-BE49-F238E27FC236}">
                <a16:creationId xmlns:a16="http://schemas.microsoft.com/office/drawing/2014/main" id="{D60C0F6B-38BC-633C-CC7E-55ED2D6322F9}"/>
              </a:ext>
            </a:extLst>
          </p:cNvPr>
          <p:cNvPicPr>
            <a:picLocks noChangeAspect="1"/>
          </p:cNvPicPr>
          <p:nvPr/>
        </p:nvPicPr>
        <p:blipFill rotWithShape="1">
          <a:blip r:embed="rId4"/>
          <a:srcRect l="84834" t="25529" r="11578" b="60502"/>
          <a:stretch/>
        </p:blipFill>
        <p:spPr>
          <a:xfrm>
            <a:off x="9538391" y="4464199"/>
            <a:ext cx="2417380" cy="1124607"/>
          </a:xfrm>
          <a:prstGeom prst="rect">
            <a:avLst/>
          </a:prstGeom>
        </p:spPr>
      </p:pic>
      <p:pic>
        <p:nvPicPr>
          <p:cNvPr id="6" name="Afbeelding 5">
            <a:extLst>
              <a:ext uri="{FF2B5EF4-FFF2-40B4-BE49-F238E27FC236}">
                <a16:creationId xmlns:a16="http://schemas.microsoft.com/office/drawing/2014/main" id="{04484625-DD74-C24E-9550-F98B2F99943D}"/>
              </a:ext>
            </a:extLst>
          </p:cNvPr>
          <p:cNvPicPr>
            <a:picLocks noChangeAspect="1"/>
          </p:cNvPicPr>
          <p:nvPr/>
        </p:nvPicPr>
        <p:blipFill rotWithShape="1">
          <a:blip r:embed="rId5"/>
          <a:srcRect l="36129" t="59229" r="35881" b="25645"/>
          <a:stretch/>
        </p:blipFill>
        <p:spPr>
          <a:xfrm>
            <a:off x="9529835" y="3322582"/>
            <a:ext cx="2375338" cy="977463"/>
          </a:xfrm>
          <a:prstGeom prst="rect">
            <a:avLst/>
          </a:prstGeom>
        </p:spPr>
      </p:pic>
      <p:pic>
        <p:nvPicPr>
          <p:cNvPr id="7" name="Afbeelding 6">
            <a:extLst>
              <a:ext uri="{FF2B5EF4-FFF2-40B4-BE49-F238E27FC236}">
                <a16:creationId xmlns:a16="http://schemas.microsoft.com/office/drawing/2014/main" id="{52A6363E-90DF-7096-C5B9-7F0483F2F7DF}"/>
              </a:ext>
            </a:extLst>
          </p:cNvPr>
          <p:cNvPicPr>
            <a:picLocks noChangeAspect="1"/>
          </p:cNvPicPr>
          <p:nvPr/>
        </p:nvPicPr>
        <p:blipFill rotWithShape="1">
          <a:blip r:embed="rId5"/>
          <a:srcRect l="68082" t="81349" r="6157" b="2590"/>
          <a:stretch/>
        </p:blipFill>
        <p:spPr>
          <a:xfrm>
            <a:off x="9574924" y="571552"/>
            <a:ext cx="2186152" cy="1038005"/>
          </a:xfrm>
          <a:prstGeom prst="rect">
            <a:avLst/>
          </a:prstGeom>
        </p:spPr>
      </p:pic>
      <p:pic>
        <p:nvPicPr>
          <p:cNvPr id="8" name="Tijdelijke aanduiding voor inhoud 4">
            <a:extLst>
              <a:ext uri="{FF2B5EF4-FFF2-40B4-BE49-F238E27FC236}">
                <a16:creationId xmlns:a16="http://schemas.microsoft.com/office/drawing/2014/main" id="{A5A082FB-5274-7F82-B61E-FE3F975A2D2E}"/>
              </a:ext>
            </a:extLst>
          </p:cNvPr>
          <p:cNvPicPr>
            <a:picLocks noChangeAspect="1"/>
          </p:cNvPicPr>
          <p:nvPr/>
        </p:nvPicPr>
        <p:blipFill rotWithShape="1">
          <a:blip r:embed="rId6"/>
          <a:srcRect l="13664" t="22032" r="65873" b="26781"/>
          <a:stretch/>
        </p:blipFill>
        <p:spPr>
          <a:xfrm>
            <a:off x="1847411" y="5776749"/>
            <a:ext cx="1834737" cy="971481"/>
          </a:xfrm>
          <a:prstGeom prst="rect">
            <a:avLst/>
          </a:prstGeom>
        </p:spPr>
      </p:pic>
      <p:pic>
        <p:nvPicPr>
          <p:cNvPr id="9" name="Afbeelding 8">
            <a:extLst>
              <a:ext uri="{FF2B5EF4-FFF2-40B4-BE49-F238E27FC236}">
                <a16:creationId xmlns:a16="http://schemas.microsoft.com/office/drawing/2014/main" id="{C3558E40-9161-A94E-D8C5-72E7AEA9332C}"/>
              </a:ext>
            </a:extLst>
          </p:cNvPr>
          <p:cNvPicPr>
            <a:picLocks noChangeAspect="1"/>
          </p:cNvPicPr>
          <p:nvPr/>
        </p:nvPicPr>
        <p:blipFill rotWithShape="1">
          <a:blip r:embed="rId7"/>
          <a:srcRect l="80123" t="94735" r="3841" b="1394"/>
          <a:stretch/>
        </p:blipFill>
        <p:spPr>
          <a:xfrm>
            <a:off x="9529835" y="61029"/>
            <a:ext cx="2178051" cy="465794"/>
          </a:xfrm>
          <a:prstGeom prst="rect">
            <a:avLst/>
          </a:prstGeom>
        </p:spPr>
      </p:pic>
      <p:sp>
        <p:nvSpPr>
          <p:cNvPr id="12" name="Tekstvak 11">
            <a:extLst>
              <a:ext uri="{FF2B5EF4-FFF2-40B4-BE49-F238E27FC236}">
                <a16:creationId xmlns:a16="http://schemas.microsoft.com/office/drawing/2014/main" id="{36DB8F18-A65B-C1E0-8020-CAA5B4AF46D0}"/>
              </a:ext>
            </a:extLst>
          </p:cNvPr>
          <p:cNvSpPr txBox="1"/>
          <p:nvPr/>
        </p:nvSpPr>
        <p:spPr>
          <a:xfrm>
            <a:off x="9564414" y="5588806"/>
            <a:ext cx="2694187" cy="580804"/>
          </a:xfrm>
          <a:prstGeom prst="rect">
            <a:avLst/>
          </a:prstGeom>
          <a:noFill/>
        </p:spPr>
        <p:txBody>
          <a:bodyPr wrap="square" rtlCol="0">
            <a:spAutoFit/>
          </a:bodyPr>
          <a:lstStyle/>
          <a:p>
            <a:r>
              <a:rPr lang="nl-NL" sz="800" dirty="0"/>
              <a:t>Start van gelijkwaardig samenwerken gedownload op 12 april van https://netwerkbetersamen.nl/wp-content/uploads/2022/03/2022-03-09_12-Vragen-Poster-A3_Versie3.pdf</a:t>
            </a:r>
          </a:p>
        </p:txBody>
      </p:sp>
    </p:spTree>
    <p:extLst>
      <p:ext uri="{BB962C8B-B14F-4D97-AF65-F5344CB8AC3E}">
        <p14:creationId xmlns:p14="http://schemas.microsoft.com/office/powerpoint/2010/main" val="224157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692C6-CA79-F134-13FE-F16330276EC9}"/>
              </a:ext>
            </a:extLst>
          </p:cNvPr>
          <p:cNvSpPr>
            <a:spLocks noGrp="1"/>
          </p:cNvSpPr>
          <p:nvPr>
            <p:ph type="title"/>
          </p:nvPr>
        </p:nvSpPr>
        <p:spPr/>
        <p:txBody>
          <a:bodyPr/>
          <a:lstStyle/>
          <a:p>
            <a:r>
              <a:rPr lang="nl-NL" dirty="0"/>
              <a:t>Belang van samenwerken</a:t>
            </a:r>
          </a:p>
        </p:txBody>
      </p:sp>
      <p:sp>
        <p:nvSpPr>
          <p:cNvPr id="3" name="Tijdelijke aanduiding voor tekst 2">
            <a:extLst>
              <a:ext uri="{FF2B5EF4-FFF2-40B4-BE49-F238E27FC236}">
                <a16:creationId xmlns:a16="http://schemas.microsoft.com/office/drawing/2014/main" id="{052FF50C-93E5-682F-8C0B-A65DC1E7E512}"/>
              </a:ext>
            </a:extLst>
          </p:cNvPr>
          <p:cNvSpPr>
            <a:spLocks noGrp="1"/>
          </p:cNvSpPr>
          <p:nvPr>
            <p:ph type="body" sz="quarter" idx="12"/>
          </p:nvPr>
        </p:nvSpPr>
        <p:spPr/>
        <p:txBody>
          <a:bodyPr/>
          <a:lstStyle/>
          <a:p>
            <a:r>
              <a:rPr lang="nl-NL" b="0" i="0" dirty="0">
                <a:solidFill>
                  <a:srgbClr val="000000"/>
                </a:solidFill>
                <a:effectLst/>
                <a:latin typeface="Roboto" panose="02000000000000000000" pitchFamily="2" charset="0"/>
              </a:rPr>
              <a:t>Jeugdigen en hun ouders voelen zich </a:t>
            </a:r>
            <a:r>
              <a:rPr lang="nl-NL" dirty="0">
                <a:solidFill>
                  <a:srgbClr val="000000"/>
                </a:solidFill>
                <a:latin typeface="Roboto" panose="02000000000000000000" pitchFamily="2" charset="0"/>
              </a:rPr>
              <a:t>te </a:t>
            </a:r>
            <a:r>
              <a:rPr lang="nl-NL" b="0" i="0" dirty="0">
                <a:solidFill>
                  <a:srgbClr val="000000"/>
                </a:solidFill>
                <a:effectLst/>
                <a:latin typeface="Roboto" panose="02000000000000000000" pitchFamily="2" charset="0"/>
              </a:rPr>
              <a:t>vaak niet gehoord,</a:t>
            </a:r>
            <a:endParaRPr lang="nl-NL" dirty="0"/>
          </a:p>
        </p:txBody>
      </p:sp>
      <p:pic>
        <p:nvPicPr>
          <p:cNvPr id="4" name="Onlinemedia 3" title="Gelijkwaardig Samenwerken">
            <a:hlinkClick r:id="" action="ppaction://media"/>
            <a:extLst>
              <a:ext uri="{FF2B5EF4-FFF2-40B4-BE49-F238E27FC236}">
                <a16:creationId xmlns:a16="http://schemas.microsoft.com/office/drawing/2014/main" id="{F9D50A73-6D42-C49E-76BB-37357AE503D4}"/>
              </a:ext>
            </a:extLst>
          </p:cNvPr>
          <p:cNvPicPr>
            <a:picLocks noRot="1" noChangeAspect="1"/>
          </p:cNvPicPr>
          <p:nvPr>
            <a:videoFile r:link="rId1"/>
          </p:nvPr>
        </p:nvPicPr>
        <p:blipFill>
          <a:blip r:embed="rId4"/>
          <a:stretch>
            <a:fillRect/>
          </a:stretch>
        </p:blipFill>
        <p:spPr>
          <a:xfrm>
            <a:off x="914400" y="1972988"/>
            <a:ext cx="7226423" cy="4082929"/>
          </a:xfrm>
          <a:prstGeom prst="rect">
            <a:avLst/>
          </a:prstGeom>
        </p:spPr>
      </p:pic>
      <p:sp>
        <p:nvSpPr>
          <p:cNvPr id="6" name="Tekstvak 5">
            <a:extLst>
              <a:ext uri="{FF2B5EF4-FFF2-40B4-BE49-F238E27FC236}">
                <a16:creationId xmlns:a16="http://schemas.microsoft.com/office/drawing/2014/main" id="{8318CEA0-34A4-2EA1-3ECF-ABC61C2E5B8E}"/>
              </a:ext>
            </a:extLst>
          </p:cNvPr>
          <p:cNvSpPr txBox="1"/>
          <p:nvPr/>
        </p:nvSpPr>
        <p:spPr>
          <a:xfrm>
            <a:off x="8585200" y="4859804"/>
            <a:ext cx="3492377" cy="646331"/>
          </a:xfrm>
          <a:prstGeom prst="rect">
            <a:avLst/>
          </a:prstGeom>
          <a:noFill/>
        </p:spPr>
        <p:txBody>
          <a:bodyPr wrap="square">
            <a:spAutoFit/>
          </a:bodyPr>
          <a:lstStyle/>
          <a:p>
            <a:r>
              <a:rPr lang="nl-NL" dirty="0"/>
              <a:t>https://www.han.nl/projecten/2022/gelijkwaardige-samenwerking/</a:t>
            </a:r>
          </a:p>
        </p:txBody>
      </p:sp>
    </p:spTree>
    <p:extLst>
      <p:ext uri="{BB962C8B-B14F-4D97-AF65-F5344CB8AC3E}">
        <p14:creationId xmlns:p14="http://schemas.microsoft.com/office/powerpoint/2010/main" val="5454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F3CA4-5AE5-77FC-A799-5B0E051CD878}"/>
              </a:ext>
            </a:extLst>
          </p:cNvPr>
          <p:cNvSpPr>
            <a:spLocks noGrp="1"/>
          </p:cNvSpPr>
          <p:nvPr>
            <p:ph type="title"/>
          </p:nvPr>
        </p:nvSpPr>
        <p:spPr/>
        <p:txBody>
          <a:bodyPr/>
          <a:lstStyle/>
          <a:p>
            <a:r>
              <a:rPr lang="nl-NL" dirty="0"/>
              <a:t>Hoe verder?</a:t>
            </a:r>
          </a:p>
        </p:txBody>
      </p:sp>
      <p:sp>
        <p:nvSpPr>
          <p:cNvPr id="3" name="Tijdelijke aanduiding voor inhoud 2">
            <a:extLst>
              <a:ext uri="{FF2B5EF4-FFF2-40B4-BE49-F238E27FC236}">
                <a16:creationId xmlns:a16="http://schemas.microsoft.com/office/drawing/2014/main" id="{A2052514-99D8-849C-1F7E-33930680FDCF}"/>
              </a:ext>
            </a:extLst>
          </p:cNvPr>
          <p:cNvSpPr>
            <a:spLocks noGrp="1"/>
          </p:cNvSpPr>
          <p:nvPr>
            <p:ph idx="1"/>
          </p:nvPr>
        </p:nvSpPr>
        <p:spPr>
          <a:xfrm>
            <a:off x="838201" y="2063689"/>
            <a:ext cx="10515599" cy="4351338"/>
          </a:xfrm>
        </p:spPr>
        <p:txBody>
          <a:bodyPr/>
          <a:lstStyle/>
          <a:p>
            <a:r>
              <a:rPr lang="nl-NL" sz="1800" dirty="0">
                <a:solidFill>
                  <a:srgbClr val="000000"/>
                </a:solidFill>
                <a:effectLst/>
                <a:latin typeface="Calibri" panose="020F0502020204030204" pitchFamily="34" charset="0"/>
                <a:ea typeface="Times New Roman" panose="02020603050405020304" pitchFamily="18" charset="0"/>
              </a:rPr>
              <a:t>Uiteindelijk is er niet één recept om tot een goeie gelijkwaardige samenwerking te komen. Er zijn een aantal werkende elementen, en per casus heeft de hulpverlener de taak om samen te experimenteren met dat wat werkt en te kijken wat het effect is op de onderlinge interacties. </a:t>
            </a:r>
            <a:endParaRPr lang="nl-NL" sz="1800" dirty="0">
              <a:effectLst/>
              <a:latin typeface="Calibri" panose="020F0502020204030204" pitchFamily="34" charset="0"/>
              <a:ea typeface="Calibri" panose="020F0502020204030204" pitchFamily="34" charset="0"/>
            </a:endParaRPr>
          </a:p>
          <a:p>
            <a:endParaRPr lang="nl-NL" sz="1800" dirty="0">
              <a:solidFill>
                <a:srgbClr val="333333"/>
              </a:solidFill>
              <a:latin typeface="Ubuntu" panose="020B0504030602030204" pitchFamily="34" charset="0"/>
              <a:ea typeface="Times New Roman" panose="02020603050405020304" pitchFamily="18" charset="0"/>
            </a:endParaRPr>
          </a:p>
          <a:p>
            <a:r>
              <a:rPr lang="nl-NL" sz="1800" dirty="0">
                <a:solidFill>
                  <a:srgbClr val="E50856"/>
                </a:solidFill>
                <a:latin typeface="Ubuntu" panose="020B0504030602030204" pitchFamily="34" charset="0"/>
                <a:ea typeface="Times New Roman" panose="02020603050405020304" pitchFamily="18" charset="0"/>
              </a:rPr>
              <a:t>Met elkaar in gesprek over:</a:t>
            </a:r>
          </a:p>
          <a:p>
            <a:pPr marL="342900" indent="-342900">
              <a:buFont typeface="Arial" panose="020B0604020202020204" pitchFamily="34" charset="0"/>
              <a:buChar char="•"/>
            </a:pPr>
            <a:r>
              <a:rPr lang="nl-NL" sz="1800" dirty="0">
                <a:solidFill>
                  <a:srgbClr val="E50856"/>
                </a:solidFill>
                <a:latin typeface="Ubuntu" panose="020B0504030602030204" pitchFamily="34" charset="0"/>
                <a:ea typeface="Times New Roman" panose="02020603050405020304" pitchFamily="18" charset="0"/>
              </a:rPr>
              <a:t>Welke kleine verschillen kunnen we morgen maken?</a:t>
            </a:r>
          </a:p>
          <a:p>
            <a:pPr marL="342900" indent="-342900">
              <a:buFont typeface="Arial" panose="020B0604020202020204" pitchFamily="34" charset="0"/>
              <a:buChar char="•"/>
            </a:pPr>
            <a:r>
              <a:rPr lang="nl-NL" sz="1800" dirty="0">
                <a:solidFill>
                  <a:srgbClr val="E50856"/>
                </a:solidFill>
                <a:effectLst/>
                <a:latin typeface="Ubuntu" panose="020B0504030602030204" pitchFamily="34" charset="0"/>
                <a:ea typeface="Times New Roman" panose="02020603050405020304" pitchFamily="18" charset="0"/>
              </a:rPr>
              <a:t>Welke grote verschillen over lange tijd en welke stappen we dan moeten zetten en met wie? </a:t>
            </a:r>
            <a:r>
              <a:rPr lang="nl-NL" dirty="0">
                <a:solidFill>
                  <a:srgbClr val="E50856"/>
                </a:solidFill>
              </a:rPr>
              <a:t> </a:t>
            </a:r>
          </a:p>
          <a:p>
            <a:endParaRPr lang="nl-NL" dirty="0">
              <a:solidFill>
                <a:srgbClr val="E50856"/>
              </a:solidFill>
            </a:endParaRPr>
          </a:p>
          <a:p>
            <a:r>
              <a:rPr lang="nl-NL" dirty="0">
                <a:solidFill>
                  <a:srgbClr val="E50856"/>
                </a:solidFill>
              </a:rPr>
              <a:t>Welke stap kunnen wij vandaag zetten om; </a:t>
            </a:r>
          </a:p>
          <a:p>
            <a:endParaRPr lang="nl-NL" dirty="0"/>
          </a:p>
        </p:txBody>
      </p:sp>
      <p:sp>
        <p:nvSpPr>
          <p:cNvPr id="7" name="Tekstvak 6">
            <a:extLst>
              <a:ext uri="{FF2B5EF4-FFF2-40B4-BE49-F238E27FC236}">
                <a16:creationId xmlns:a16="http://schemas.microsoft.com/office/drawing/2014/main" id="{45D0B945-E2D3-2004-DEBF-DE67C98D5A8D}"/>
              </a:ext>
            </a:extLst>
          </p:cNvPr>
          <p:cNvSpPr txBox="1"/>
          <p:nvPr/>
        </p:nvSpPr>
        <p:spPr>
          <a:xfrm>
            <a:off x="774316" y="4542371"/>
            <a:ext cx="9644166" cy="1857368"/>
          </a:xfrm>
          <a:prstGeom prst="rect">
            <a:avLst/>
          </a:prstGeom>
          <a:noFill/>
        </p:spPr>
        <p:txBody>
          <a:bodyPr wrap="square">
            <a:spAutoFit/>
          </a:bodyPr>
          <a:lstStyle/>
          <a:p>
            <a:pPr marL="285750" lvl="0" indent="-285750">
              <a:lnSpc>
                <a:spcPct val="107000"/>
              </a:lnSpc>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a:t>
            </a:r>
            <a:r>
              <a:rPr lang="nl-NL" sz="1800" dirty="0">
                <a:latin typeface="Calibri" panose="020F0502020204030204" pitchFamily="34" charset="0"/>
                <a:ea typeface="Calibri" panose="020F0502020204030204" pitchFamily="34" charset="0"/>
                <a:cs typeface="Times New Roman" panose="02020603050405020304" pitchFamily="18" charset="0"/>
              </a:rPr>
              <a:t>meer met cliënten en hun naasten regelmatig stil te staan bij hoe alle betrokkenen de alliantie ervaren en hoe zij willen samenwerken</a:t>
            </a:r>
          </a:p>
          <a:p>
            <a:pPr marL="285750" lvl="0" indent="-285750">
              <a:lnSpc>
                <a:spcPct val="107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 v</a:t>
            </a:r>
            <a:r>
              <a:rPr lang="nl-NL" dirty="0">
                <a:latin typeface="Calibri" panose="020F0502020204030204" pitchFamily="34" charset="0"/>
                <a:ea typeface="Calibri" panose="020F0502020204030204" pitchFamily="34" charset="0"/>
                <a:cs typeface="Times New Roman" panose="02020603050405020304" pitchFamily="18" charset="0"/>
              </a:rPr>
              <a:t>aker </a:t>
            </a:r>
            <a:r>
              <a:rPr lang="nl-NL" sz="1800" dirty="0">
                <a:effectLst/>
                <a:latin typeface="Calibri" panose="020F0502020204030204" pitchFamily="34" charset="0"/>
                <a:ea typeface="Calibri" panose="020F0502020204030204" pitchFamily="34" charset="0"/>
                <a:cs typeface="Times New Roman" panose="02020603050405020304" pitchFamily="18" charset="0"/>
              </a:rPr>
              <a:t>te toetsen hoe cliënten en naasten de alliantie beleven (op alle onderdelen) en op basis daarvan je doelen en aanpak bij te stellen </a:t>
            </a:r>
          </a:p>
          <a:p>
            <a:pPr marL="285750" lvl="0" indent="-285750">
              <a:lnSpc>
                <a:spcPct val="107000"/>
              </a:lnSpc>
              <a:buFont typeface="Arial" panose="020B0604020202020204" pitchFamily="34" charset="0"/>
              <a:buChar char="•"/>
            </a:pPr>
            <a:r>
              <a:rPr lang="nl-NL" sz="1800" dirty="0">
                <a:latin typeface="Calibri" panose="020F0502020204030204" pitchFamily="34" charset="0"/>
                <a:ea typeface="Calibri" panose="020F0502020204030204" pitchFamily="34" charset="0"/>
                <a:cs typeface="Times New Roman" panose="02020603050405020304" pitchFamily="18" charset="0"/>
              </a:rPr>
              <a:t>…….meer ruimte te creëren voor professionals om effectieve handelingen te leren van elkaar (supervisie en intervisie).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35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7E310-0428-62E6-A25D-700619B2104A}"/>
              </a:ext>
            </a:extLst>
          </p:cNvPr>
          <p:cNvSpPr>
            <a:spLocks noGrp="1"/>
          </p:cNvSpPr>
          <p:nvPr>
            <p:ph type="title"/>
          </p:nvPr>
        </p:nvSpPr>
        <p:spPr/>
        <p:txBody>
          <a:bodyPr/>
          <a:lstStyle/>
          <a:p>
            <a:r>
              <a:rPr lang="nl-NL" dirty="0"/>
              <a:t>SRS</a:t>
            </a:r>
          </a:p>
        </p:txBody>
      </p:sp>
      <p:sp>
        <p:nvSpPr>
          <p:cNvPr id="3" name="Tijdelijke aanduiding voor inhoud 2">
            <a:extLst>
              <a:ext uri="{FF2B5EF4-FFF2-40B4-BE49-F238E27FC236}">
                <a16:creationId xmlns:a16="http://schemas.microsoft.com/office/drawing/2014/main" id="{E53C174A-0AE4-F414-F65E-5DBDD534C6AD}"/>
              </a:ext>
            </a:extLst>
          </p:cNvPr>
          <p:cNvSpPr>
            <a:spLocks noGrp="1"/>
          </p:cNvSpPr>
          <p:nvPr>
            <p:ph idx="1"/>
          </p:nvPr>
        </p:nvSpPr>
        <p:spPr/>
        <p:txBody>
          <a:bodyPr/>
          <a:lstStyle/>
          <a:p>
            <a:endParaRPr lang="nl-NL"/>
          </a:p>
        </p:txBody>
      </p:sp>
      <p:pic>
        <p:nvPicPr>
          <p:cNvPr id="4" name="Tijdelijke aanduiding voor inhoud 4">
            <a:extLst>
              <a:ext uri="{FF2B5EF4-FFF2-40B4-BE49-F238E27FC236}">
                <a16:creationId xmlns:a16="http://schemas.microsoft.com/office/drawing/2014/main" id="{FC0599E6-1653-C124-A9F3-8737683DB6F2}"/>
              </a:ext>
            </a:extLst>
          </p:cNvPr>
          <p:cNvPicPr>
            <a:picLocks noChangeAspect="1"/>
          </p:cNvPicPr>
          <p:nvPr/>
        </p:nvPicPr>
        <p:blipFill rotWithShape="1">
          <a:blip r:embed="rId2"/>
          <a:srcRect l="25627" t="22245" r="27637" b="9503"/>
          <a:stretch/>
        </p:blipFill>
        <p:spPr>
          <a:xfrm>
            <a:off x="3206370" y="482983"/>
            <a:ext cx="5372188" cy="5605763"/>
          </a:xfrm>
          <a:prstGeom prst="rect">
            <a:avLst/>
          </a:prstGeom>
        </p:spPr>
      </p:pic>
    </p:spTree>
    <p:extLst>
      <p:ext uri="{BB962C8B-B14F-4D97-AF65-F5344CB8AC3E}">
        <p14:creationId xmlns:p14="http://schemas.microsoft.com/office/powerpoint/2010/main" val="248903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EAD09-63F5-4126-84E9-4DDF14929F62}"/>
              </a:ext>
            </a:extLst>
          </p:cNvPr>
          <p:cNvSpPr>
            <a:spLocks noGrp="1"/>
          </p:cNvSpPr>
          <p:nvPr>
            <p:ph type="title"/>
          </p:nvPr>
        </p:nvSpPr>
        <p:spPr/>
        <p:txBody>
          <a:bodyPr/>
          <a:lstStyle/>
          <a:p>
            <a:r>
              <a:rPr lang="nl-NL" dirty="0"/>
              <a:t>Visie op leren en inrichting van leercirkels (BOEG)</a:t>
            </a:r>
          </a:p>
        </p:txBody>
      </p:sp>
      <p:pic>
        <p:nvPicPr>
          <p:cNvPr id="5" name="Afbeelding 4">
            <a:extLst>
              <a:ext uri="{FF2B5EF4-FFF2-40B4-BE49-F238E27FC236}">
                <a16:creationId xmlns:a16="http://schemas.microsoft.com/office/drawing/2014/main" id="{D884D12B-D000-473E-B650-E1F46DC7B9E4}"/>
              </a:ext>
            </a:extLst>
          </p:cNvPr>
          <p:cNvPicPr>
            <a:picLocks noChangeAspect="1"/>
          </p:cNvPicPr>
          <p:nvPr/>
        </p:nvPicPr>
        <p:blipFill rotWithShape="1">
          <a:blip r:embed="rId3"/>
          <a:srcRect l="21328" t="32222" r="24453" b="7863"/>
          <a:stretch/>
        </p:blipFill>
        <p:spPr>
          <a:xfrm>
            <a:off x="1305313" y="1416428"/>
            <a:ext cx="7857347" cy="4902315"/>
          </a:xfrm>
          <a:prstGeom prst="rect">
            <a:avLst/>
          </a:prstGeom>
        </p:spPr>
      </p:pic>
      <p:sp>
        <p:nvSpPr>
          <p:cNvPr id="23" name="Tekstvak 22">
            <a:extLst>
              <a:ext uri="{FF2B5EF4-FFF2-40B4-BE49-F238E27FC236}">
                <a16:creationId xmlns:a16="http://schemas.microsoft.com/office/drawing/2014/main" id="{1AEF1ED7-215A-AC31-1BC9-D57766A87BB9}"/>
              </a:ext>
            </a:extLst>
          </p:cNvPr>
          <p:cNvSpPr txBox="1"/>
          <p:nvPr/>
        </p:nvSpPr>
        <p:spPr>
          <a:xfrm>
            <a:off x="9299509" y="3775712"/>
            <a:ext cx="2110274" cy="830997"/>
          </a:xfrm>
          <a:prstGeom prst="rect">
            <a:avLst/>
          </a:prstGeom>
          <a:solidFill>
            <a:srgbClr val="FFC000"/>
          </a:solidFill>
        </p:spPr>
        <p:txBody>
          <a:bodyPr wrap="square" rtlCol="0">
            <a:spAutoFit/>
          </a:bodyPr>
          <a:lstStyle/>
          <a:p>
            <a:r>
              <a:rPr lang="nl-NL" sz="2400" b="1" dirty="0"/>
              <a:t>Verklarende analyse</a:t>
            </a:r>
          </a:p>
        </p:txBody>
      </p:sp>
      <p:sp>
        <p:nvSpPr>
          <p:cNvPr id="24" name="Tekstvak 23">
            <a:extLst>
              <a:ext uri="{FF2B5EF4-FFF2-40B4-BE49-F238E27FC236}">
                <a16:creationId xmlns:a16="http://schemas.microsoft.com/office/drawing/2014/main" id="{5818C101-E68D-3426-8C8B-1CFB972CEBE8}"/>
              </a:ext>
            </a:extLst>
          </p:cNvPr>
          <p:cNvSpPr txBox="1"/>
          <p:nvPr/>
        </p:nvSpPr>
        <p:spPr>
          <a:xfrm>
            <a:off x="9243526" y="2761169"/>
            <a:ext cx="1446245" cy="830997"/>
          </a:xfrm>
          <a:prstGeom prst="rect">
            <a:avLst/>
          </a:prstGeom>
          <a:solidFill>
            <a:srgbClr val="FFC000"/>
          </a:solidFill>
        </p:spPr>
        <p:txBody>
          <a:bodyPr wrap="square" rtlCol="0">
            <a:spAutoFit/>
          </a:bodyPr>
          <a:lstStyle/>
          <a:p>
            <a:r>
              <a:rPr lang="nl-NL" sz="2400" b="1" dirty="0"/>
              <a:t>Jim aanpak</a:t>
            </a:r>
          </a:p>
        </p:txBody>
      </p:sp>
      <p:sp>
        <p:nvSpPr>
          <p:cNvPr id="25" name="Tekstvak 24">
            <a:extLst>
              <a:ext uri="{FF2B5EF4-FFF2-40B4-BE49-F238E27FC236}">
                <a16:creationId xmlns:a16="http://schemas.microsoft.com/office/drawing/2014/main" id="{D2FB66D8-7112-21CA-A00B-C554B73509CF}"/>
              </a:ext>
            </a:extLst>
          </p:cNvPr>
          <p:cNvSpPr txBox="1"/>
          <p:nvPr/>
        </p:nvSpPr>
        <p:spPr>
          <a:xfrm>
            <a:off x="9243526" y="4747705"/>
            <a:ext cx="2110274" cy="830997"/>
          </a:xfrm>
          <a:prstGeom prst="rect">
            <a:avLst/>
          </a:prstGeom>
          <a:solidFill>
            <a:srgbClr val="FFC000"/>
          </a:solidFill>
        </p:spPr>
        <p:txBody>
          <a:bodyPr wrap="square" rtlCol="0">
            <a:spAutoFit/>
          </a:bodyPr>
          <a:lstStyle/>
          <a:p>
            <a:r>
              <a:rPr lang="nl-NL" sz="2400" b="1" dirty="0"/>
              <a:t>Gelijkwaardig samenwerken</a:t>
            </a:r>
          </a:p>
        </p:txBody>
      </p:sp>
      <p:cxnSp>
        <p:nvCxnSpPr>
          <p:cNvPr id="27" name="Rechte verbindingslijn met pijl 26">
            <a:extLst>
              <a:ext uri="{FF2B5EF4-FFF2-40B4-BE49-F238E27FC236}">
                <a16:creationId xmlns:a16="http://schemas.microsoft.com/office/drawing/2014/main" id="{480334BB-5DA6-6E27-DE11-C1996A5FDB61}"/>
              </a:ext>
            </a:extLst>
          </p:cNvPr>
          <p:cNvCxnSpPr>
            <a:cxnSpLocks/>
          </p:cNvCxnSpPr>
          <p:nvPr/>
        </p:nvCxnSpPr>
        <p:spPr>
          <a:xfrm flipV="1">
            <a:off x="8677469" y="3421402"/>
            <a:ext cx="559836" cy="1699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Rechte verbindingslijn met pijl 29">
            <a:extLst>
              <a:ext uri="{FF2B5EF4-FFF2-40B4-BE49-F238E27FC236}">
                <a16:creationId xmlns:a16="http://schemas.microsoft.com/office/drawing/2014/main" id="{91EE7AD9-F038-86EA-2CE9-20E59971611B}"/>
              </a:ext>
            </a:extLst>
          </p:cNvPr>
          <p:cNvCxnSpPr>
            <a:cxnSpLocks/>
          </p:cNvCxnSpPr>
          <p:nvPr/>
        </p:nvCxnSpPr>
        <p:spPr>
          <a:xfrm flipV="1">
            <a:off x="8677469" y="4251133"/>
            <a:ext cx="622040" cy="8521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Rechte verbindingslijn met pijl 32">
            <a:extLst>
              <a:ext uri="{FF2B5EF4-FFF2-40B4-BE49-F238E27FC236}">
                <a16:creationId xmlns:a16="http://schemas.microsoft.com/office/drawing/2014/main" id="{1ECD2C12-F3A5-79D1-F864-250CFFA38250}"/>
              </a:ext>
            </a:extLst>
          </p:cNvPr>
          <p:cNvCxnSpPr>
            <a:cxnSpLocks/>
            <a:endCxn id="25" idx="1"/>
          </p:cNvCxnSpPr>
          <p:nvPr/>
        </p:nvCxnSpPr>
        <p:spPr>
          <a:xfrm>
            <a:off x="8677469" y="5113722"/>
            <a:ext cx="566057" cy="494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3858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83152-CEEF-CFBB-D4D3-FE984B098D26}"/>
              </a:ext>
            </a:extLst>
          </p:cNvPr>
          <p:cNvSpPr>
            <a:spLocks noGrp="1"/>
          </p:cNvSpPr>
          <p:nvPr>
            <p:ph type="title"/>
          </p:nvPr>
        </p:nvSpPr>
        <p:spPr>
          <a:xfrm>
            <a:off x="-1398973" y="-1417634"/>
            <a:ext cx="10515600" cy="1033906"/>
          </a:xfrm>
        </p:spPr>
        <p:txBody>
          <a:bodyPr/>
          <a:lstStyle/>
          <a:p>
            <a:endParaRPr lang="nl-NL" dirty="0"/>
          </a:p>
        </p:txBody>
      </p:sp>
      <p:sp>
        <p:nvSpPr>
          <p:cNvPr id="3" name="Tijdelijke aanduiding voor tekst 2">
            <a:extLst>
              <a:ext uri="{FF2B5EF4-FFF2-40B4-BE49-F238E27FC236}">
                <a16:creationId xmlns:a16="http://schemas.microsoft.com/office/drawing/2014/main" id="{45006E63-A2BB-C0F0-8F54-8CA0B414F50B}"/>
              </a:ext>
            </a:extLst>
          </p:cNvPr>
          <p:cNvSpPr>
            <a:spLocks noGrp="1"/>
          </p:cNvSpPr>
          <p:nvPr>
            <p:ph type="body" sz="quarter" idx="12"/>
          </p:nvPr>
        </p:nvSpPr>
        <p:spPr>
          <a:xfrm>
            <a:off x="6001407" y="455011"/>
            <a:ext cx="5632705" cy="6100543"/>
          </a:xfrm>
        </p:spPr>
        <p:txBody>
          <a:bodyPr>
            <a:normAutofit/>
          </a:bodyPr>
          <a:lstStyle/>
          <a:p>
            <a:pPr marL="342900" indent="-342900">
              <a:buFont typeface="Arial" panose="020B0604020202020204" pitchFamily="34" charset="0"/>
              <a:buChar char="•"/>
            </a:pPr>
            <a:r>
              <a:rPr lang="nl-NL" b="0" i="0" dirty="0">
                <a:solidFill>
                  <a:srgbClr val="000000"/>
                </a:solidFill>
                <a:effectLst/>
                <a:latin typeface="Roboto" panose="02000000000000000000" pitchFamily="2" charset="0"/>
              </a:rPr>
              <a:t>Het onderzoek leidde tot 31 unieke levensverhalen met een aantal rode draden. </a:t>
            </a:r>
          </a:p>
          <a:p>
            <a:pPr marL="342900" indent="-342900">
              <a:buFont typeface="Arial" panose="020B0604020202020204" pitchFamily="34" charset="0"/>
              <a:buChar char="•"/>
            </a:pPr>
            <a:endParaRPr lang="nl-NL" dirty="0">
              <a:solidFill>
                <a:srgbClr val="000000"/>
              </a:solidFill>
              <a:latin typeface="Roboto" panose="02000000000000000000" pitchFamily="2" charset="0"/>
            </a:endParaRPr>
          </a:p>
          <a:p>
            <a:pPr marL="342900" indent="-342900">
              <a:buFont typeface="Arial" panose="020B0604020202020204" pitchFamily="34" charset="0"/>
              <a:buChar char="•"/>
            </a:pPr>
            <a:r>
              <a:rPr lang="nl-NL" b="0" i="0" dirty="0" err="1">
                <a:solidFill>
                  <a:srgbClr val="000000"/>
                </a:solidFill>
                <a:effectLst/>
                <a:latin typeface="Roboto" panose="02000000000000000000" pitchFamily="2" charset="0"/>
              </a:rPr>
              <a:t>Ketenbreed</a:t>
            </a:r>
            <a:r>
              <a:rPr lang="nl-NL" b="0" i="0" dirty="0">
                <a:solidFill>
                  <a:srgbClr val="000000"/>
                </a:solidFill>
                <a:effectLst/>
                <a:latin typeface="Roboto" panose="02000000000000000000" pitchFamily="2" charset="0"/>
              </a:rPr>
              <a:t> Leren is uniek omdat de verhalen en de cijfers ons laten zien wat er mis gaat. Maar juist ook omdat het kansen biedt om te leren.</a:t>
            </a:r>
          </a:p>
          <a:p>
            <a:pPr marL="342900" indent="-342900">
              <a:buFont typeface="Arial" panose="020B0604020202020204" pitchFamily="34" charset="0"/>
              <a:buChar char="•"/>
            </a:pPr>
            <a:endParaRPr lang="nl-NL" b="0" i="0" dirty="0">
              <a:solidFill>
                <a:srgbClr val="000000"/>
              </a:solidFill>
              <a:effectLst/>
              <a:latin typeface="Roboto" panose="02000000000000000000" pitchFamily="2" charset="0"/>
            </a:endParaRPr>
          </a:p>
          <a:p>
            <a:pPr marL="342900" indent="-342900">
              <a:buFont typeface="Arial" panose="020B0604020202020204" pitchFamily="34" charset="0"/>
              <a:buChar char="•"/>
            </a:pPr>
            <a:r>
              <a:rPr lang="nl-NL" dirty="0">
                <a:solidFill>
                  <a:srgbClr val="000000"/>
                </a:solidFill>
                <a:latin typeface="Roboto" panose="02000000000000000000" pitchFamily="2" charset="0"/>
              </a:rPr>
              <a:t>Aanbevelingen</a:t>
            </a:r>
            <a:r>
              <a:rPr lang="nl-NL" b="0" i="0" dirty="0">
                <a:solidFill>
                  <a:srgbClr val="000000"/>
                </a:solidFill>
                <a:effectLst/>
                <a:latin typeface="Roboto" panose="02000000000000000000" pitchFamily="2" charset="0"/>
              </a:rPr>
              <a:t> </a:t>
            </a:r>
          </a:p>
        </p:txBody>
      </p:sp>
      <p:pic>
        <p:nvPicPr>
          <p:cNvPr id="2050" name="Picture 2" descr="‘Betrek mij gewoon’">
            <a:extLst>
              <a:ext uri="{FF2B5EF4-FFF2-40B4-BE49-F238E27FC236}">
                <a16:creationId xmlns:a16="http://schemas.microsoft.com/office/drawing/2014/main" id="{76A3B6EC-AD92-AD26-672A-CBF7034BBB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2" t="1395" r="2522" b="20691"/>
          <a:stretch/>
        </p:blipFill>
        <p:spPr bwMode="auto">
          <a:xfrm>
            <a:off x="840529" y="443132"/>
            <a:ext cx="4722829" cy="160638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5F94B540-FB50-F0D9-D623-3E8B1ED94802}"/>
              </a:ext>
            </a:extLst>
          </p:cNvPr>
          <p:cNvPicPr>
            <a:picLocks noChangeAspect="1"/>
          </p:cNvPicPr>
          <p:nvPr/>
        </p:nvPicPr>
        <p:blipFill>
          <a:blip r:embed="rId4"/>
          <a:stretch>
            <a:fillRect/>
          </a:stretch>
        </p:blipFill>
        <p:spPr>
          <a:xfrm>
            <a:off x="924910" y="2280746"/>
            <a:ext cx="4756123" cy="4134122"/>
          </a:xfrm>
          <a:prstGeom prst="rect">
            <a:avLst/>
          </a:prstGeom>
        </p:spPr>
      </p:pic>
    </p:spTree>
    <p:extLst>
      <p:ext uri="{BB962C8B-B14F-4D97-AF65-F5344CB8AC3E}">
        <p14:creationId xmlns:p14="http://schemas.microsoft.com/office/powerpoint/2010/main" val="147053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666BC-C456-4D51-9B91-73366C83EB13}"/>
              </a:ext>
            </a:extLst>
          </p:cNvPr>
          <p:cNvSpPr>
            <a:spLocks noGrp="1"/>
          </p:cNvSpPr>
          <p:nvPr>
            <p:ph type="title"/>
          </p:nvPr>
        </p:nvSpPr>
        <p:spPr/>
        <p:txBody>
          <a:bodyPr/>
          <a:lstStyle/>
          <a:p>
            <a:r>
              <a:rPr lang="nl-NL" dirty="0"/>
              <a:t>Met wie zet je deze stap?</a:t>
            </a:r>
          </a:p>
        </p:txBody>
      </p:sp>
      <p:sp>
        <p:nvSpPr>
          <p:cNvPr id="3" name="Tijdelijke aanduiding voor tekst 2">
            <a:extLst>
              <a:ext uri="{FF2B5EF4-FFF2-40B4-BE49-F238E27FC236}">
                <a16:creationId xmlns:a16="http://schemas.microsoft.com/office/drawing/2014/main" id="{A8FC547D-40F1-4DDF-AC89-6B71609042BE}"/>
              </a:ext>
            </a:extLst>
          </p:cNvPr>
          <p:cNvSpPr>
            <a:spLocks noGrp="1"/>
          </p:cNvSpPr>
          <p:nvPr>
            <p:ph type="body" sz="quarter" idx="12"/>
          </p:nvPr>
        </p:nvSpPr>
        <p:spPr/>
        <p:txBody>
          <a:bodyPr/>
          <a:lstStyle/>
          <a:p>
            <a:endParaRPr lang="nl-NL" dirty="0"/>
          </a:p>
        </p:txBody>
      </p:sp>
      <p:pic>
        <p:nvPicPr>
          <p:cNvPr id="5" name="Afbeelding 4">
            <a:extLst>
              <a:ext uri="{FF2B5EF4-FFF2-40B4-BE49-F238E27FC236}">
                <a16:creationId xmlns:a16="http://schemas.microsoft.com/office/drawing/2014/main" id="{DD5F697A-F04B-441B-5FCF-87D95C980F2E}"/>
              </a:ext>
            </a:extLst>
          </p:cNvPr>
          <p:cNvPicPr>
            <a:picLocks noChangeAspect="1"/>
          </p:cNvPicPr>
          <p:nvPr/>
        </p:nvPicPr>
        <p:blipFill rotWithShape="1">
          <a:blip r:embed="rId2"/>
          <a:srcRect l="17276" t="14082" r="16994" b="13109"/>
          <a:stretch/>
        </p:blipFill>
        <p:spPr>
          <a:xfrm>
            <a:off x="832104" y="473490"/>
            <a:ext cx="10515600" cy="5593884"/>
          </a:xfrm>
          <a:prstGeom prst="rect">
            <a:avLst/>
          </a:prstGeom>
        </p:spPr>
      </p:pic>
    </p:spTree>
    <p:extLst>
      <p:ext uri="{BB962C8B-B14F-4D97-AF65-F5344CB8AC3E}">
        <p14:creationId xmlns:p14="http://schemas.microsoft.com/office/powerpoint/2010/main" val="395954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9BFE8-81BE-A1D6-0F6D-182DD3E80416}"/>
              </a:ext>
            </a:extLst>
          </p:cNvPr>
          <p:cNvSpPr>
            <a:spLocks noGrp="1"/>
          </p:cNvSpPr>
          <p:nvPr>
            <p:ph type="title"/>
          </p:nvPr>
        </p:nvSpPr>
        <p:spPr/>
        <p:txBody>
          <a:bodyPr/>
          <a:lstStyle/>
          <a:p>
            <a:r>
              <a:rPr lang="nl-NL" dirty="0"/>
              <a:t>Doel workshop </a:t>
            </a:r>
          </a:p>
        </p:txBody>
      </p:sp>
      <p:sp>
        <p:nvSpPr>
          <p:cNvPr id="3" name="Tijdelijke aanduiding voor tekst 2">
            <a:extLst>
              <a:ext uri="{FF2B5EF4-FFF2-40B4-BE49-F238E27FC236}">
                <a16:creationId xmlns:a16="http://schemas.microsoft.com/office/drawing/2014/main" id="{160098B2-9AD0-1B78-A312-9CEE72D169C6}"/>
              </a:ext>
            </a:extLst>
          </p:cNvPr>
          <p:cNvSpPr>
            <a:spLocks noGrp="1"/>
          </p:cNvSpPr>
          <p:nvPr>
            <p:ph type="body" sz="quarter" idx="12"/>
          </p:nvPr>
        </p:nvSpPr>
        <p:spPr>
          <a:xfrm>
            <a:off x="917869" y="1475343"/>
            <a:ext cx="10515600" cy="4648200"/>
          </a:xfrm>
        </p:spPr>
        <p:txBody>
          <a:bodyPr/>
          <a:lstStyle/>
          <a:p>
            <a:r>
              <a:rPr lang="nl-NL" dirty="0"/>
              <a:t>Aan de slag met de aanbeveling “</a:t>
            </a:r>
            <a:r>
              <a:rPr lang="nl-NL" sz="2000" dirty="0">
                <a:solidFill>
                  <a:srgbClr val="333333"/>
                </a:solidFill>
                <a:effectLst/>
                <a:latin typeface="Ubuntu" panose="020B0504030602030204" pitchFamily="34" charset="0"/>
                <a:ea typeface="Times New Roman" panose="02020603050405020304" pitchFamily="18" charset="0"/>
              </a:rPr>
              <a:t>Luister nog beter en oordeelvrij naar jeugdigen en hun ouders, </a:t>
            </a:r>
            <a:r>
              <a:rPr lang="nl-NL" sz="2000" b="1" dirty="0">
                <a:solidFill>
                  <a:srgbClr val="E50856"/>
                </a:solidFill>
                <a:effectLst/>
                <a:latin typeface="Ubuntu" panose="020B0504030602030204" pitchFamily="34" charset="0"/>
                <a:ea typeface="Times New Roman" panose="02020603050405020304" pitchFamily="18" charset="0"/>
              </a:rPr>
              <a:t>werk</a:t>
            </a:r>
            <a:r>
              <a:rPr lang="nl-NL" sz="2000" dirty="0">
                <a:solidFill>
                  <a:srgbClr val="333333"/>
                </a:solidFill>
                <a:effectLst/>
                <a:latin typeface="Ubuntu" panose="020B0504030602030204" pitchFamily="34" charset="0"/>
                <a:ea typeface="Times New Roman" panose="02020603050405020304" pitchFamily="18" charset="0"/>
              </a:rPr>
              <a:t> vanuit verschillende deskundigheid gelijkwaardig </a:t>
            </a:r>
            <a:r>
              <a:rPr lang="nl-NL" sz="2000" b="1" dirty="0">
                <a:solidFill>
                  <a:srgbClr val="E50856"/>
                </a:solidFill>
                <a:effectLst/>
                <a:latin typeface="Ubuntu" panose="020B0504030602030204" pitchFamily="34" charset="0"/>
                <a:ea typeface="Times New Roman" panose="02020603050405020304" pitchFamily="18" charset="0"/>
              </a:rPr>
              <a:t>samen</a:t>
            </a:r>
            <a:r>
              <a:rPr lang="nl-NL" sz="2000" dirty="0">
                <a:solidFill>
                  <a:srgbClr val="333333"/>
                </a:solidFill>
                <a:effectLst/>
                <a:latin typeface="Ubuntu" panose="020B0504030602030204" pitchFamily="34" charset="0"/>
                <a:ea typeface="Times New Roman" panose="02020603050405020304" pitchFamily="18" charset="0"/>
              </a:rPr>
              <a:t> met jeugdigen en hun ouders”.</a:t>
            </a:r>
          </a:p>
          <a:p>
            <a:endParaRPr lang="nl-NL" sz="2000" dirty="0">
              <a:solidFill>
                <a:srgbClr val="333333"/>
              </a:solidFill>
              <a:latin typeface="Ubuntu" panose="020B0504030602030204" pitchFamily="34" charset="0"/>
              <a:ea typeface="Times New Roman" panose="02020603050405020304" pitchFamily="18" charset="0"/>
            </a:endParaRPr>
          </a:p>
          <a:p>
            <a:r>
              <a:rPr lang="nl-NL" sz="2000" dirty="0">
                <a:solidFill>
                  <a:srgbClr val="333333"/>
                </a:solidFill>
                <a:latin typeface="Ubuntu" panose="020B0504030602030204" pitchFamily="34" charset="0"/>
                <a:ea typeface="Times New Roman" panose="02020603050405020304" pitchFamily="18" charset="0"/>
              </a:rPr>
              <a:t>Met elkaar in gesprek over:</a:t>
            </a:r>
          </a:p>
          <a:p>
            <a:pPr marL="342900" indent="-342900">
              <a:buFont typeface="Arial" panose="020B0604020202020204" pitchFamily="34" charset="0"/>
              <a:buChar char="•"/>
            </a:pPr>
            <a:r>
              <a:rPr lang="nl-NL" sz="2000" dirty="0">
                <a:solidFill>
                  <a:srgbClr val="333333"/>
                </a:solidFill>
                <a:latin typeface="Ubuntu" panose="020B0504030602030204" pitchFamily="34" charset="0"/>
                <a:ea typeface="Times New Roman" panose="02020603050405020304" pitchFamily="18" charset="0"/>
              </a:rPr>
              <a:t>Welke kleine verschillen kunnen we morgen maken?</a:t>
            </a:r>
          </a:p>
          <a:p>
            <a:pPr marL="342900" indent="-342900">
              <a:buFont typeface="Arial" panose="020B0604020202020204" pitchFamily="34" charset="0"/>
              <a:buChar char="•"/>
            </a:pPr>
            <a:r>
              <a:rPr lang="nl-NL" sz="2000" dirty="0">
                <a:solidFill>
                  <a:srgbClr val="333333"/>
                </a:solidFill>
                <a:effectLst/>
                <a:latin typeface="Ubuntu" panose="020B0504030602030204" pitchFamily="34" charset="0"/>
                <a:ea typeface="Times New Roman" panose="02020603050405020304" pitchFamily="18" charset="0"/>
              </a:rPr>
              <a:t>Welke grote verschillen over lange tijd en welke stappen we dan moeten zetten en met wie? </a:t>
            </a:r>
            <a:r>
              <a:rPr lang="nl-NL" dirty="0"/>
              <a:t>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endParaRPr lang="nl-NL" dirty="0"/>
          </a:p>
        </p:txBody>
      </p:sp>
      <p:sp>
        <p:nvSpPr>
          <p:cNvPr id="5" name="Tekstvak 4">
            <a:extLst>
              <a:ext uri="{FF2B5EF4-FFF2-40B4-BE49-F238E27FC236}">
                <a16:creationId xmlns:a16="http://schemas.microsoft.com/office/drawing/2014/main" id="{68777F25-5C85-F016-F1D8-C94C9CCE52F3}"/>
              </a:ext>
            </a:extLst>
          </p:cNvPr>
          <p:cNvSpPr txBox="1"/>
          <p:nvPr/>
        </p:nvSpPr>
        <p:spPr>
          <a:xfrm>
            <a:off x="1777217" y="4721326"/>
            <a:ext cx="3086100" cy="646331"/>
          </a:xfrm>
          <a:prstGeom prst="rect">
            <a:avLst/>
          </a:prstGeom>
          <a:noFill/>
        </p:spPr>
        <p:txBody>
          <a:bodyPr wrap="square" rtlCol="0">
            <a:spAutoFit/>
          </a:bodyPr>
          <a:lstStyle/>
          <a:p>
            <a:r>
              <a:rPr lang="nl-NL" sz="3600" b="1" dirty="0"/>
              <a:t>Opdracht</a:t>
            </a:r>
          </a:p>
        </p:txBody>
      </p:sp>
      <p:pic>
        <p:nvPicPr>
          <p:cNvPr id="1026" name="Picture 2">
            <a:hlinkClick r:id="rId3"/>
            <a:extLst>
              <a:ext uri="{FF2B5EF4-FFF2-40B4-BE49-F238E27FC236}">
                <a16:creationId xmlns:a16="http://schemas.microsoft.com/office/drawing/2014/main" id="{5EFB398B-4A05-261D-7241-1E668E0F6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682" y="4187241"/>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59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0BF10-5CD8-2C41-C6E0-CDC3190E619A}"/>
              </a:ext>
            </a:extLst>
          </p:cNvPr>
          <p:cNvSpPr>
            <a:spLocks noGrp="1"/>
          </p:cNvSpPr>
          <p:nvPr>
            <p:ph type="title"/>
          </p:nvPr>
        </p:nvSpPr>
        <p:spPr/>
        <p:txBody>
          <a:bodyPr/>
          <a:lstStyle/>
          <a:p>
            <a:r>
              <a:rPr lang="nl-NL" dirty="0"/>
              <a:t>Nabespreken</a:t>
            </a:r>
          </a:p>
        </p:txBody>
      </p:sp>
      <p:sp>
        <p:nvSpPr>
          <p:cNvPr id="3" name="Tijdelijke aanduiding voor tekst 2">
            <a:extLst>
              <a:ext uri="{FF2B5EF4-FFF2-40B4-BE49-F238E27FC236}">
                <a16:creationId xmlns:a16="http://schemas.microsoft.com/office/drawing/2014/main" id="{8E0EE685-EFC0-139B-733C-F5B4D280AE2F}"/>
              </a:ext>
            </a:extLst>
          </p:cNvPr>
          <p:cNvSpPr>
            <a:spLocks noGrp="1"/>
          </p:cNvSpPr>
          <p:nvPr>
            <p:ph type="body" sz="quarter" idx="12"/>
          </p:nvPr>
        </p:nvSpPr>
        <p:spPr/>
        <p:txBody>
          <a:bodyPr/>
          <a:lstStyle/>
          <a:p>
            <a:r>
              <a:rPr lang="nl-NL" dirty="0"/>
              <a:t>Wie vindt dat hij goed heeft samengewerkt?</a:t>
            </a:r>
          </a:p>
          <a:p>
            <a:r>
              <a:rPr lang="nl-NL" dirty="0"/>
              <a:t>Hoe heb je de samenwerking met de ander ervaren?</a:t>
            </a:r>
          </a:p>
          <a:p>
            <a:r>
              <a:rPr lang="nl-NL" dirty="0"/>
              <a:t>Wat maakt de samenwerking goed?</a:t>
            </a:r>
          </a:p>
          <a:p>
            <a:endParaRPr lang="nl-NL" dirty="0"/>
          </a:p>
          <a:p>
            <a:endParaRPr lang="nl-NL" dirty="0"/>
          </a:p>
        </p:txBody>
      </p:sp>
    </p:spTree>
    <p:extLst>
      <p:ext uri="{BB962C8B-B14F-4D97-AF65-F5344CB8AC3E}">
        <p14:creationId xmlns:p14="http://schemas.microsoft.com/office/powerpoint/2010/main" val="394622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F310F-311D-74ED-65B9-3FC103F297C7}"/>
              </a:ext>
            </a:extLst>
          </p:cNvPr>
          <p:cNvSpPr>
            <a:spLocks noGrp="1"/>
          </p:cNvSpPr>
          <p:nvPr>
            <p:ph type="title"/>
          </p:nvPr>
        </p:nvSpPr>
        <p:spPr>
          <a:xfrm>
            <a:off x="838200" y="313756"/>
            <a:ext cx="10515600" cy="1033906"/>
          </a:xfrm>
        </p:spPr>
        <p:txBody>
          <a:bodyPr/>
          <a:lstStyle/>
          <a:p>
            <a:r>
              <a:rPr lang="nl-NL" dirty="0"/>
              <a:t>Aanbeveling </a:t>
            </a:r>
            <a:r>
              <a:rPr lang="nl-NL" dirty="0" err="1"/>
              <a:t>Ketenbreed</a:t>
            </a:r>
            <a:r>
              <a:rPr lang="nl-NL" dirty="0"/>
              <a:t> leren</a:t>
            </a:r>
          </a:p>
        </p:txBody>
      </p:sp>
      <p:sp>
        <p:nvSpPr>
          <p:cNvPr id="3" name="Tijdelijke aanduiding voor tekst 2">
            <a:extLst>
              <a:ext uri="{FF2B5EF4-FFF2-40B4-BE49-F238E27FC236}">
                <a16:creationId xmlns:a16="http://schemas.microsoft.com/office/drawing/2014/main" id="{2AF44D11-AED8-DE56-397F-BA5775B59A1E}"/>
              </a:ext>
            </a:extLst>
          </p:cNvPr>
          <p:cNvSpPr>
            <a:spLocks noGrp="1"/>
          </p:cNvSpPr>
          <p:nvPr>
            <p:ph type="body" sz="quarter" idx="12"/>
          </p:nvPr>
        </p:nvSpPr>
        <p:spPr/>
        <p:txBody>
          <a:bodyPr>
            <a:normAutofit/>
          </a:bodyPr>
          <a:lstStyle/>
          <a:p>
            <a:r>
              <a:rPr lang="nl-NL" sz="2400" dirty="0">
                <a:solidFill>
                  <a:srgbClr val="E50856"/>
                </a:solidFill>
                <a:effectLst/>
                <a:latin typeface="Ubuntu" panose="020B0504030602030204" pitchFamily="34" charset="0"/>
                <a:ea typeface="Times New Roman" panose="02020603050405020304" pitchFamily="18" charset="0"/>
              </a:rPr>
              <a:t>Luister nog beter en oordeelvrij naar jeugdigen en hun ouders, werk vanuit verschillende deskundigheid gelijkwaardig samen met jeugdigen en hun ouders. </a:t>
            </a:r>
          </a:p>
          <a:p>
            <a:endParaRPr lang="nl-NL" sz="2400" dirty="0">
              <a:solidFill>
                <a:srgbClr val="333333"/>
              </a:solidFill>
              <a:latin typeface="Ubuntu" panose="020B0504030602030204" pitchFamily="34" charset="0"/>
              <a:ea typeface="Times New Roman" panose="02020603050405020304" pitchFamily="18" charset="0"/>
            </a:endParaRPr>
          </a:p>
          <a:p>
            <a:r>
              <a:rPr lang="nl-NL" sz="2400" dirty="0">
                <a:solidFill>
                  <a:srgbClr val="333333"/>
                </a:solidFill>
                <a:effectLst/>
                <a:latin typeface="Ubuntu" panose="020B0504030602030204" pitchFamily="34" charset="0"/>
                <a:ea typeface="Times New Roman" panose="02020603050405020304" pitchFamily="18" charset="0"/>
              </a:rPr>
              <a:t>Want uit de gesprekken blijkt…..</a:t>
            </a:r>
          </a:p>
          <a:p>
            <a:pPr marL="342900" indent="-342900">
              <a:buFont typeface="Arial" panose="020B0604020202020204" pitchFamily="34" charset="0"/>
              <a:buChar char="•"/>
            </a:pPr>
            <a:r>
              <a:rPr lang="nl-NL" sz="2400" dirty="0">
                <a:solidFill>
                  <a:srgbClr val="333333"/>
                </a:solidFill>
                <a:latin typeface="Ubuntu" panose="020B0504030602030204" pitchFamily="34" charset="0"/>
              </a:rPr>
              <a:t>Niet gehoord voelen </a:t>
            </a:r>
          </a:p>
          <a:p>
            <a:pPr marL="342900" indent="-342900">
              <a:buFont typeface="Arial" panose="020B0604020202020204" pitchFamily="34" charset="0"/>
              <a:buChar char="•"/>
            </a:pPr>
            <a:r>
              <a:rPr lang="nl-NL" sz="2400" dirty="0">
                <a:solidFill>
                  <a:srgbClr val="333333"/>
                </a:solidFill>
                <a:latin typeface="Ubuntu" panose="020B0504030602030204" pitchFamily="34" charset="0"/>
              </a:rPr>
              <a:t>Niet goed ECHT luisteren, </a:t>
            </a:r>
            <a:r>
              <a:rPr lang="nl-NL" sz="2400" dirty="0" err="1">
                <a:solidFill>
                  <a:srgbClr val="333333"/>
                </a:solidFill>
                <a:latin typeface="Ubuntu" panose="020B0504030602030204" pitchFamily="34" charset="0"/>
              </a:rPr>
              <a:t>oordeelloos</a:t>
            </a:r>
            <a:r>
              <a:rPr lang="nl-NL" sz="2400" dirty="0">
                <a:solidFill>
                  <a:srgbClr val="333333"/>
                </a:solidFill>
                <a:latin typeface="Ubuntu" panose="020B0504030602030204" pitchFamily="34" charset="0"/>
              </a:rPr>
              <a:t> </a:t>
            </a:r>
            <a:r>
              <a:rPr lang="nl-NL" sz="2400" dirty="0" err="1">
                <a:solidFill>
                  <a:srgbClr val="333333"/>
                </a:solidFill>
                <a:latin typeface="Ubuntu" panose="020B0504030602030204" pitchFamily="34" charset="0"/>
              </a:rPr>
              <a:t>etc</a:t>
            </a:r>
            <a:endParaRPr lang="nl-NL" sz="2400" dirty="0">
              <a:solidFill>
                <a:srgbClr val="333333"/>
              </a:solidFill>
              <a:latin typeface="Ubuntu" panose="020B0504030602030204" pitchFamily="34" charset="0"/>
            </a:endParaRPr>
          </a:p>
          <a:p>
            <a:pPr marL="342900" indent="-342900">
              <a:buFont typeface="Arial" panose="020B0604020202020204" pitchFamily="34" charset="0"/>
              <a:buChar char="•"/>
            </a:pPr>
            <a:r>
              <a:rPr lang="nl-NL" sz="2400" dirty="0">
                <a:solidFill>
                  <a:srgbClr val="333333"/>
                </a:solidFill>
                <a:latin typeface="Ubuntu" panose="020B0504030602030204" pitchFamily="34" charset="0"/>
              </a:rPr>
              <a:t>Gevoel niet (bloed)serieus te worden genomen</a:t>
            </a:r>
          </a:p>
          <a:p>
            <a:pPr marL="342900" indent="-342900">
              <a:buFont typeface="Arial" panose="020B0604020202020204" pitchFamily="34" charset="0"/>
              <a:buChar char="•"/>
            </a:pPr>
            <a:r>
              <a:rPr lang="nl-NL" sz="2400" dirty="0">
                <a:solidFill>
                  <a:srgbClr val="333333"/>
                </a:solidFill>
                <a:latin typeface="Ubuntu" panose="020B0504030602030204" pitchFamily="34" charset="0"/>
              </a:rPr>
              <a:t>Niet transparant – delen alle informatie</a:t>
            </a:r>
          </a:p>
          <a:p>
            <a:pPr marL="342900" indent="-342900">
              <a:buFont typeface="Arial" panose="020B0604020202020204" pitchFamily="34" charset="0"/>
              <a:buChar char="•"/>
            </a:pPr>
            <a:r>
              <a:rPr lang="nl-NL" sz="2400" dirty="0">
                <a:solidFill>
                  <a:srgbClr val="333333"/>
                </a:solidFill>
                <a:latin typeface="Ubuntu" panose="020B0504030602030204" pitchFamily="34" charset="0"/>
              </a:rPr>
              <a:t>Worden niet meegenomen in de keuzes</a:t>
            </a:r>
          </a:p>
          <a:p>
            <a:pPr marL="342900" indent="-342900">
              <a:buFont typeface="Arial" panose="020B0604020202020204" pitchFamily="34" charset="0"/>
              <a:buChar char="•"/>
            </a:pPr>
            <a:r>
              <a:rPr lang="nl-NL" sz="2400" dirty="0">
                <a:solidFill>
                  <a:srgbClr val="333333"/>
                </a:solidFill>
                <a:latin typeface="Ubuntu" panose="020B0504030602030204" pitchFamily="34" charset="0"/>
              </a:rPr>
              <a:t>Meer aandacht voor inhoud dan proces en relatie dan de inhoud</a:t>
            </a:r>
          </a:p>
          <a:p>
            <a:pPr marL="342900" indent="-342900">
              <a:buFont typeface="Arial" panose="020B0604020202020204" pitchFamily="34" charset="0"/>
              <a:buChar char="•"/>
            </a:pPr>
            <a:r>
              <a:rPr lang="nl-NL" sz="2400" dirty="0" err="1">
                <a:solidFill>
                  <a:srgbClr val="333333"/>
                </a:solidFill>
                <a:latin typeface="Ubuntu" panose="020B0504030602030204" pitchFamily="34" charset="0"/>
              </a:rPr>
              <a:t>etc</a:t>
            </a:r>
            <a:endParaRPr lang="nl-NL" sz="2400" dirty="0">
              <a:solidFill>
                <a:srgbClr val="333333"/>
              </a:solidFill>
              <a:latin typeface="Ubuntu" panose="020B0504030602030204" pitchFamily="34" charset="0"/>
            </a:endParaRPr>
          </a:p>
          <a:p>
            <a:pPr marL="342900" indent="-342900">
              <a:buFont typeface="Arial" panose="020B0604020202020204" pitchFamily="34" charset="0"/>
              <a:buChar char="•"/>
            </a:pPr>
            <a:endParaRPr lang="nl-NL" sz="2400" dirty="0">
              <a:solidFill>
                <a:srgbClr val="333333"/>
              </a:solidFill>
              <a:latin typeface="Ubuntu" panose="020B0504030602030204" pitchFamily="34" charset="0"/>
            </a:endParaRPr>
          </a:p>
        </p:txBody>
      </p:sp>
      <p:pic>
        <p:nvPicPr>
          <p:cNvPr id="4" name="Picture 2" descr="‘Betrek mij gewoon’">
            <a:extLst>
              <a:ext uri="{FF2B5EF4-FFF2-40B4-BE49-F238E27FC236}">
                <a16:creationId xmlns:a16="http://schemas.microsoft.com/office/drawing/2014/main" id="{253C017E-87DF-B9D6-15DC-23F1268C63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2" t="1395" r="2522" b="20691"/>
          <a:stretch/>
        </p:blipFill>
        <p:spPr bwMode="auto">
          <a:xfrm>
            <a:off x="8622236" y="452499"/>
            <a:ext cx="2626692" cy="89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7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F310F-311D-74ED-65B9-3FC103F297C7}"/>
              </a:ext>
            </a:extLst>
          </p:cNvPr>
          <p:cNvSpPr>
            <a:spLocks noGrp="1"/>
          </p:cNvSpPr>
          <p:nvPr>
            <p:ph type="title"/>
          </p:nvPr>
        </p:nvSpPr>
        <p:spPr>
          <a:xfrm>
            <a:off x="838200" y="313756"/>
            <a:ext cx="10515600" cy="1033906"/>
          </a:xfrm>
        </p:spPr>
        <p:txBody>
          <a:bodyPr/>
          <a:lstStyle/>
          <a:p>
            <a:r>
              <a:rPr lang="nl-NL" dirty="0"/>
              <a:t>Waarom lukt het maar niet? </a:t>
            </a:r>
          </a:p>
        </p:txBody>
      </p:sp>
      <p:sp>
        <p:nvSpPr>
          <p:cNvPr id="3" name="Tijdelijke aanduiding voor tekst 2">
            <a:extLst>
              <a:ext uri="{FF2B5EF4-FFF2-40B4-BE49-F238E27FC236}">
                <a16:creationId xmlns:a16="http://schemas.microsoft.com/office/drawing/2014/main" id="{2AF44D11-AED8-DE56-397F-BA5775B59A1E}"/>
              </a:ext>
            </a:extLst>
          </p:cNvPr>
          <p:cNvSpPr>
            <a:spLocks noGrp="1"/>
          </p:cNvSpPr>
          <p:nvPr>
            <p:ph type="body" sz="quarter" idx="12"/>
          </p:nvPr>
        </p:nvSpPr>
        <p:spPr/>
        <p:txBody>
          <a:bodyPr>
            <a:normAutofit/>
          </a:bodyPr>
          <a:lstStyle/>
          <a:p>
            <a:r>
              <a:rPr lang="nl-NL" dirty="0"/>
              <a:t>Onderliggend “probleem”?</a:t>
            </a:r>
          </a:p>
          <a:p>
            <a:pPr marL="342900" indent="-342900">
              <a:buFont typeface="Arial" panose="020B0604020202020204" pitchFamily="34" charset="0"/>
              <a:buChar char="•"/>
            </a:pPr>
            <a:r>
              <a:rPr lang="nl-NL" dirty="0"/>
              <a:t>Gaat het hier nu om toepassen van juiste gesprektechnieken? communicatieve vaardigheden (luisteren), gespreksvaardigheden of samenwerken?</a:t>
            </a:r>
          </a:p>
          <a:p>
            <a:pPr marL="342900" indent="-342900">
              <a:buFont typeface="Arial" panose="020B0604020202020204" pitchFamily="34" charset="0"/>
              <a:buChar char="•"/>
            </a:pPr>
            <a:r>
              <a:rPr lang="nl-NL" dirty="0"/>
              <a:t>Of juist meer om een goede basishouding (present zijn), echt contact, of om het opbouwen en onderhouden van een therapeutische werkrelatie?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r>
              <a:rPr lang="nl-NL" dirty="0"/>
              <a:t>      </a:t>
            </a:r>
          </a:p>
        </p:txBody>
      </p:sp>
      <p:pic>
        <p:nvPicPr>
          <p:cNvPr id="4" name="Picture 2" descr="‘Betrek mij gewoon’">
            <a:extLst>
              <a:ext uri="{FF2B5EF4-FFF2-40B4-BE49-F238E27FC236}">
                <a16:creationId xmlns:a16="http://schemas.microsoft.com/office/drawing/2014/main" id="{253C017E-87DF-B9D6-15DC-23F1268C63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2" t="1395" r="2522" b="20691"/>
          <a:stretch/>
        </p:blipFill>
        <p:spPr bwMode="auto">
          <a:xfrm>
            <a:off x="8593660" y="409054"/>
            <a:ext cx="2626692" cy="89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27408"/>
      </p:ext>
    </p:extLst>
  </p:cSld>
  <p:clrMapOvr>
    <a:masterClrMapping/>
  </p:clrMapOvr>
</p:sld>
</file>

<file path=ppt/theme/theme1.xml><?xml version="1.0" encoding="utf-8"?>
<a:theme xmlns:a="http://schemas.openxmlformats.org/drawingml/2006/main" name="Presentatie_Smal">
  <a:themeElements>
    <a:clrScheme name="HAN">
      <a:dk1>
        <a:sysClr val="windowText" lastClr="000000"/>
      </a:dk1>
      <a:lt1>
        <a:sysClr val="window" lastClr="FFFFFF"/>
      </a:lt1>
      <a:dk2>
        <a:srgbClr val="E50056"/>
      </a:dk2>
      <a:lt2>
        <a:srgbClr val="F8F8F8"/>
      </a:lt2>
      <a:accent1>
        <a:srgbClr val="000000"/>
      </a:accent1>
      <a:accent2>
        <a:srgbClr val="454545"/>
      </a:accent2>
      <a:accent3>
        <a:srgbClr val="757575"/>
      </a:accent3>
      <a:accent4>
        <a:srgbClr val="919191"/>
      </a:accent4>
      <a:accent5>
        <a:srgbClr val="E3E3E3"/>
      </a:accent5>
      <a:accent6>
        <a:srgbClr val="F8F8F8"/>
      </a:accent6>
      <a:hlink>
        <a:srgbClr val="000000"/>
      </a:hlink>
      <a:folHlink>
        <a:srgbClr val="000000"/>
      </a:folHlink>
    </a:clrScheme>
    <a:fontScheme name="HAN-PP">
      <a:majorFont>
        <a:latin typeface="Avenir Next Condense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eed_wit_v6.potx" id="{1C2B887D-0E2F-4393-AE10-71B0F4C6B8CE}" vid="{D606C3C8-4944-4828-9085-977CDA2695EA}"/>
    </a:ext>
  </a:extLst>
</a:theme>
</file>

<file path=ppt/theme/theme2.xml><?xml version="1.0" encoding="utf-8"?>
<a:theme xmlns:a="http://schemas.openxmlformats.org/drawingml/2006/main" name="A breed w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eed_wit_v4" id="{9A12BDB5-8A6F-F848-AD51-80984DC1F264}" vid="{22027339-6D5E-B64B-A391-99728E79C97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breed_wit_v7 11-202 (2)</Template>
  <TotalTime>0</TotalTime>
  <Words>3904</Words>
  <Application>Microsoft Office PowerPoint</Application>
  <PresentationFormat>Breedbeeld</PresentationFormat>
  <Paragraphs>360</Paragraphs>
  <Slides>25</Slides>
  <Notes>19</Notes>
  <HiddenSlides>0</HiddenSlides>
  <MMClips>2</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25</vt:i4>
      </vt:variant>
    </vt:vector>
  </HeadingPairs>
  <TitlesOfParts>
    <vt:vector size="37" baseType="lpstr">
      <vt:lpstr>Arial</vt:lpstr>
      <vt:lpstr>Avenir</vt:lpstr>
      <vt:lpstr>Avenir Next Condensed</vt:lpstr>
      <vt:lpstr>Avenir Next Condensed Medium</vt:lpstr>
      <vt:lpstr>Calibri</vt:lpstr>
      <vt:lpstr>Calibri Light</vt:lpstr>
      <vt:lpstr>Roboto</vt:lpstr>
      <vt:lpstr>Segoe UI</vt:lpstr>
      <vt:lpstr>Symbol</vt:lpstr>
      <vt:lpstr>Ubuntu</vt:lpstr>
      <vt:lpstr>Presentatie_Smal</vt:lpstr>
      <vt:lpstr>A breed wit</vt:lpstr>
      <vt:lpstr>PowerPoint-presentatie</vt:lpstr>
      <vt:lpstr>Bovenregionaal Expertise Netwerk</vt:lpstr>
      <vt:lpstr>Visie op leren en inrichting van leercirkels (BOEG)</vt:lpstr>
      <vt:lpstr>PowerPoint-presentatie</vt:lpstr>
      <vt:lpstr>Met wie zet je deze stap?</vt:lpstr>
      <vt:lpstr>Doel workshop </vt:lpstr>
      <vt:lpstr>Nabespreken</vt:lpstr>
      <vt:lpstr>Aanbeveling Ketenbreed leren</vt:lpstr>
      <vt:lpstr>Waarom lukt het maar niet? </vt:lpstr>
      <vt:lpstr>Belang van samenwerken</vt:lpstr>
      <vt:lpstr>Aanbeveling Ketenbreed leren</vt:lpstr>
      <vt:lpstr>Twee studies:   Ouder- hulpverlener alliantie en resultaat van hulp aan jeugdigen, ouders, gezinnen De Greef et al., 2017  Alliantie gezinsleden en hulpverleners en resultaat van gezinsgerichte interventies. Welmes- van de poll et al., 2017  Conclusies:   Betere allianties tussen jeugdige, ouder, gezin en hulpverlener:  - Verbetert cliënt functioneren  - Draagt bij aan een positiever hulpverleningsproces  - Is één van de beste voorspellers van een positief behandelresultaat</vt:lpstr>
      <vt:lpstr>PowerPoint-presentatie</vt:lpstr>
      <vt:lpstr>PowerPoint-presentatie</vt:lpstr>
      <vt:lpstr>Alliantie</vt:lpstr>
      <vt:lpstr>De complexiteit van meervoudige alliantie </vt:lpstr>
      <vt:lpstr>Alliantie met gezinnen (meervoudig alliantie)</vt:lpstr>
      <vt:lpstr>Alliantie met gezinnen (meervoudig alliantie)</vt:lpstr>
      <vt:lpstr>Enkele aanbevelingen uit internationaal onderzoek</vt:lpstr>
      <vt:lpstr>Kijkkader voor reflectie op handelen</vt:lpstr>
      <vt:lpstr>Aanbevelingen ervaringsdeskundigen </vt:lpstr>
      <vt:lpstr> Project Gelijkwaardige samenwerking - HAN</vt:lpstr>
      <vt:lpstr>Belang van samenwerken</vt:lpstr>
      <vt:lpstr>Hoe verder?</vt:lpstr>
      <vt:lpstr>SRS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Zita Leite Ribeiro</dc:creator>
  <cp:lastModifiedBy>Joris van Veen</cp:lastModifiedBy>
  <cp:revision>45</cp:revision>
  <dcterms:created xsi:type="dcterms:W3CDTF">2021-11-08T18:29:33Z</dcterms:created>
  <dcterms:modified xsi:type="dcterms:W3CDTF">2023-06-21T10:59:02Z</dcterms:modified>
</cp:coreProperties>
</file>