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66" r:id="rId2"/>
    <p:sldMasterId id="2147483662" r:id="rId3"/>
    <p:sldMasterId id="2147483653" r:id="rId4"/>
    <p:sldMasterId id="2147483673" r:id="rId5"/>
    <p:sldMasterId id="2147483676" r:id="rId6"/>
    <p:sldMasterId id="2147483678" r:id="rId7"/>
  </p:sldMasterIdLst>
  <p:notesMasterIdLst>
    <p:notesMasterId r:id="rId24"/>
  </p:notesMasterIdLst>
  <p:sldIdLst>
    <p:sldId id="269" r:id="rId8"/>
    <p:sldId id="257" r:id="rId9"/>
    <p:sldId id="273" r:id="rId10"/>
    <p:sldId id="259" r:id="rId11"/>
    <p:sldId id="274" r:id="rId12"/>
    <p:sldId id="261" r:id="rId13"/>
    <p:sldId id="280" r:id="rId14"/>
    <p:sldId id="291" r:id="rId15"/>
    <p:sldId id="341" r:id="rId16"/>
    <p:sldId id="340" r:id="rId17"/>
    <p:sldId id="290" r:id="rId18"/>
    <p:sldId id="276" r:id="rId19"/>
    <p:sldId id="292" r:id="rId20"/>
    <p:sldId id="263" r:id="rId21"/>
    <p:sldId id="287" r:id="rId22"/>
    <p:sldId id="293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8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D8AD2-9EEA-4A36-88F5-EA87C94B3820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C6DE3-2EEF-429D-A0AB-78651B1CF5C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546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buFont typeface="Symbol" panose="05050102010706020507" pitchFamily="18" charset="2"/>
              <a:buNone/>
              <a:defRPr/>
            </a:pPr>
            <a:r>
              <a:rPr lang="nl-NL" sz="18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Mariska</a:t>
            </a:r>
          </a:p>
          <a:p>
            <a:pPr marL="0" indent="0">
              <a:lnSpc>
                <a:spcPct val="107000"/>
              </a:lnSpc>
              <a:buFont typeface="Symbol" panose="05050102010706020507" pitchFamily="18" charset="2"/>
              <a:buNone/>
              <a:defRPr/>
            </a:pPr>
            <a:endParaRPr lang="nl-NL" sz="1800" dirty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marL="0" indent="0">
              <a:lnSpc>
                <a:spcPct val="107000"/>
              </a:lnSpc>
              <a:buFont typeface="Symbol" panose="05050102010706020507" pitchFamily="18" charset="2"/>
              <a:buNone/>
              <a:defRPr/>
            </a:pPr>
            <a:r>
              <a:rPr lang="nl-NL" sz="1800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Ook kort vertellen over tussentijds resultaten delen in regionale bijeenkomsten en over de </a:t>
            </a:r>
            <a:r>
              <a:rPr lang="nl-NL" sz="1800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analysedag</a:t>
            </a:r>
            <a:endParaRPr lang="nl-NL" sz="1800" dirty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marL="0" lvl="0" indent="0">
              <a:buFont typeface="Symbol" panose="05050102010706020507" pitchFamily="18" charset="2"/>
              <a:buNone/>
            </a:pPr>
            <a:endParaRPr lang="nl-N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Lucida Sans Unicode" panose="020B0602030504020204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70D60-8397-4BF7-8F77-3B8E0D9B6D3F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219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065A42-2395-2ED5-C716-9E21E39C5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C681E02-3480-98B4-44D0-DD6A2AB0F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86A368-6BC8-4861-7D7E-63FE6F775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5478-553E-4922-975C-F722C099DF0F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20D179-120A-6874-6799-DF6A0E418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88753A-AA6F-E3E0-4AF6-0921A61D5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C388-9263-4863-A74B-AE19EA80AB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0193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4B9ECE-6BC1-203F-24D8-B3153ADA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9A44FAA-2999-EC6C-9818-F1991E55F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A874335-F834-8871-AF95-C94AC1518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5478-553E-4922-975C-F722C099DF0F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8F0CBC-8F9D-8200-F26D-7DACCF2C9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48D6EB6-22A4-EDF7-655D-923CBA22E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C388-9263-4863-A74B-AE19EA80AB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1806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C6C8613-6C8C-D269-F0A3-961F92A48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273C8AC-998F-AE9A-57CC-F37C54519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FA171D5-5A58-82A1-8A81-D81F3CAA2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5478-553E-4922-975C-F722C099DF0F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062D85-CC2E-A981-5E8C-690CDC56C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32A62C-420B-3CCE-7024-3EE73859E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C388-9263-4863-A74B-AE19EA80AB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4305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28A786-CBF8-1EE5-4311-3F7B56403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CBA36F3-1953-022B-9CFF-1C6AA938D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14A2-B3F9-4D3C-834E-731E1A857065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AD38218-BA2C-0F6C-FC83-C8B634961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7062B71-DD7C-53EF-5492-88A36F3B6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9F51-6BFB-4198-9B29-19C8FD5FD5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4389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A774F4-5CC7-82E7-8418-6888C92D8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F5A7A3-1921-E9E5-8689-2C0F3B7E1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90E5952-F891-D69A-E036-6EDE3E2B4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A14A2-B3F9-4D3C-834E-731E1A857065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F938B2F-32E0-231E-56E2-6E49FC4A6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1705B1-5F50-4E70-7AA9-D0EDF963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69F51-6BFB-4198-9B29-19C8FD5FD5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4197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D2550D3-6436-ABB3-7597-253E130DA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A0C7-0751-41A7-813A-735E481C6F5F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0ABB289-024D-D240-472F-7C182CE29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0F103D-5173-E916-D2CC-A652F93A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5F50-27B4-47B0-8136-0AE38CF593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3047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3833D1-1F5B-98C0-854C-3F5C4C259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1F348F-4665-703B-229C-9716CFC9D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1D0062-7088-3509-5A1F-AEB97C07D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3A0C7-0751-41A7-813A-735E481C6F5F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50FA3E-CAD8-A9D5-9134-F4DD7AE2A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531D32-A1F7-8061-F402-7494A5900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95F50-27B4-47B0-8136-0AE38CF593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69779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+ opsomming (stree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9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054764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604108" y="4909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3FEAA2BA-7C3D-F94F-BE49-F62BDE7DE3F5}" type="datetime4">
              <a:rPr lang="nl-NL" smtClean="0"/>
              <a:t>25 mei 2023</a:t>
            </a:fld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3726" y="4909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80C529C-6589-4B4F-B934-BE4B163395A6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604108" y="1825625"/>
            <a:ext cx="4773832" cy="435133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0"/>
          </p:nvPr>
        </p:nvSpPr>
        <p:spPr>
          <a:xfrm>
            <a:off x="6576060" y="1825625"/>
            <a:ext cx="4777740" cy="4351338"/>
          </a:xfrm>
        </p:spPr>
        <p:txBody>
          <a:bodyPr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035169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C7DF7A-ABED-2D7A-0752-09FAF581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E76173A-32E6-9DBF-6B06-A8DC25EA2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8F6A-D50C-4BC6-A1E8-CEF9CAF79EA3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FA5B425-C296-6F82-0447-D042E010A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15FE189-9F6E-781D-B375-0552F0A5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B61D-E0ED-4C9B-BD41-8DF9D19600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94000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18E812B-18B5-14B1-45E9-AB6B35524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8F6A-D50C-4BC6-A1E8-CEF9CAF79EA3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A573B-FE5D-83AF-3BC1-F4AB5BC12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1366651-3E14-0C4E-D215-DCF7D365F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4B61D-E0ED-4C9B-BD41-8DF9D19600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46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BC7EB-C9F3-A816-8125-5BA363214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DB65A1-69A9-750F-7D40-0BF0FF6E6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05CC60-020A-67F8-2F02-180FF96F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5478-553E-4922-975C-F722C099DF0F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829980-94B1-A2C4-A3FE-7115F3436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14B67C-3C70-555F-B935-178532B8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C388-9263-4863-A74B-AE19EA80AB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61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7438F-E40A-4828-A388-D507D33F348B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93CF-F409-499F-89B6-334FC7487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2962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7438F-E40A-4828-A388-D507D33F348B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93CF-F409-499F-89B6-334FC7487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4193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7438F-E40A-4828-A388-D507D33F348B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93CF-F409-499F-89B6-334FC7487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1284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7438F-E40A-4828-A388-D507D33F348B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93CF-F409-499F-89B6-334FC7487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1456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7438F-E40A-4828-A388-D507D33F348B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93CF-F409-499F-89B6-334FC7487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7805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7438F-E40A-4828-A388-D507D33F348B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93CF-F409-499F-89B6-334FC7487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107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7438F-E40A-4828-A388-D507D33F348B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93CF-F409-499F-89B6-334FC7487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4710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7438F-E40A-4828-A388-D507D33F348B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93CF-F409-499F-89B6-334FC7487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2920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7438F-E40A-4828-A388-D507D33F348B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93CF-F409-499F-89B6-334FC7487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9001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7438F-E40A-4828-A388-D507D33F348B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93CF-F409-499F-89B6-334FC7487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366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0E9F0F-7C57-919C-CD98-277407E41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9E69C1-1BC1-AB66-70F7-3DBBEF6F8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F89CF2-C791-5F62-FEBD-E8AD224CE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5478-553E-4922-975C-F722C099DF0F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03BA60-5519-DD0E-7458-979F8DC38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50A207-E1DB-1F0D-FD51-7A39A9E02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C388-9263-4863-A74B-AE19EA80AB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6320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7438F-E40A-4828-A388-D507D33F348B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E93CF-F409-499F-89B6-334FC7487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7592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0282DB-5816-608E-D075-EB06C0A5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3621FD-2076-4D13-999C-2C9DA2F723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8FE3A9D-D3DE-C3CA-0D38-5AD3BB4DC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D192FA8-524E-CEED-EDF6-9785B5475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5478-553E-4922-975C-F722C099DF0F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97F0119-1919-79B5-B73E-2C8E51460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F48D2DF-26C2-8120-7988-3E34E4A4A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C388-9263-4863-A74B-AE19EA80AB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55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57298-EE9B-ABC3-49F9-C89476543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86C2A8-8C0D-FF44-4F63-5EAF25EE4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6EC0212-DE5B-8D9B-20DA-B2F642886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DD10AFB-1AC1-F74A-6BFB-EA213E033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F2D23C7-FFBB-671D-DBD2-0A98E61D8F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9F84D83-622E-E671-B600-0A8BB361F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5478-553E-4922-975C-F722C099DF0F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A25B22EA-1447-9087-20D8-1162DF2D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6603F8C-35A5-D185-13DE-4532F2494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C388-9263-4863-A74B-AE19EA80AB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72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70A1D3-450C-0BAB-7A72-A41E82D82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25D81407-CF2B-15A0-22C1-E16AEED5A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5478-553E-4922-975C-F722C099DF0F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1B69FA6-4A38-7D3F-0FC7-A12C17C7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4757E1C-0968-52BE-126F-D451D1EA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C388-9263-4863-A74B-AE19EA80AB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375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9F153AC-149A-F6CB-4896-5CB4E64C2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5478-553E-4922-975C-F722C099DF0F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A3C8046-99CE-F72F-9970-5C1DEA22F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E279493-F504-0A97-346D-71F2247D9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C388-9263-4863-A74B-AE19EA80AB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62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875F19-6262-5698-705F-74FAC948B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BA44B4-2035-1669-006A-744C574D8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FF2B0A5-062A-D55A-087E-29EA7471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734C6AC-7AEE-E6EC-6AA2-CA6803DE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5478-553E-4922-975C-F722C099DF0F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8EB3212-8B41-16E1-6A57-587945A2F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A7FACE5-3751-6FA6-BB1F-2C168F9B4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C388-9263-4863-A74B-AE19EA80AB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9836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D4C26-5F3A-C985-A7EC-4E3909907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22BD65A-35C3-6C41-98DC-A13EA35A6C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DCA3DC-1F54-E1C6-C638-BBD75FC4C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9E781ED-A522-75C3-0F3C-B4B8AECB3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85478-553E-4922-975C-F722C099DF0F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FBE00CB-5EB6-14B0-326E-27ADB7186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DD3813C-F191-CF2B-73BF-7EE68F3D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4C388-9263-4863-A74B-AE19EA80AB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539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76851AF-38C9-256A-A00A-C7249B56F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415ACFF-142B-32AB-DF7B-BDEB2C699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990BC0-E8A6-BECB-7ABD-BAB8B5EA4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85478-553E-4922-975C-F722C099DF0F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CF1CA-F940-6571-17CE-1FC2931FC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60EF821-B996-E674-7AC6-F95D2BD6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4C388-9263-4863-A74B-AE19EA80AB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3417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7" r:id="rId2"/>
    <p:sldLayoutId id="2147483671" r:id="rId3"/>
    <p:sldLayoutId id="2147483652" r:id="rId4"/>
    <p:sldLayoutId id="2147483668" r:id="rId5"/>
    <p:sldLayoutId id="2147483672" r:id="rId6"/>
    <p:sldLayoutId id="2147483669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84CFAA7-9C77-CE9E-D769-43989162A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5D53C81-69D8-D2E5-C03B-283A82363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9BC825-DB03-338A-BDD1-596FD7A75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A14A2-B3F9-4D3C-834E-731E1A857065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2B75DDE-D88F-9A5B-879D-1741884CA1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4B6D05F-25AD-876B-1BA9-5E7E42E4D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69F51-6BFB-4198-9B29-19C8FD5FD56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571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EBAC26B-9521-6B63-15D7-A0610882B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1DF8CF-7CD3-73A2-1210-1DA6CC4F2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117ABD-7952-945F-1207-31D88984B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3A0C7-0751-41A7-813A-735E481C6F5F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67CE3A-A409-A23F-FB29-99061AF1D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15AF88-6567-A191-13EE-990F63E62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95F50-27B4-47B0-8136-0AE38CF593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297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ckground_lijn.png" descr="background_lij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eltekst"/>
          <p:cNvSpPr txBox="1">
            <a:spLocks noGrp="1"/>
          </p:cNvSpPr>
          <p:nvPr>
            <p:ph type="title"/>
          </p:nvPr>
        </p:nvSpPr>
        <p:spPr>
          <a:xfrm>
            <a:off x="844550" y="43815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4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905434" y="6540500"/>
            <a:ext cx="374783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spcBef>
                <a:spcPts val="0"/>
              </a:spcBef>
              <a:defRPr sz="12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13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ransition spd="med"/>
  <p:txStyles>
    <p:titleStyle>
      <a:lvl1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243588"/>
          </a:solidFill>
          <a:uFillTx/>
          <a:latin typeface="+mn-lt"/>
          <a:ea typeface="+mn-ea"/>
          <a:cs typeface="+mn-cs"/>
          <a:sym typeface="Core Mellow 55 Medium"/>
        </a:defRPr>
      </a:lvl1pPr>
      <a:lvl2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243588"/>
          </a:solidFill>
          <a:uFillTx/>
          <a:latin typeface="+mn-lt"/>
          <a:ea typeface="+mn-ea"/>
          <a:cs typeface="+mn-cs"/>
          <a:sym typeface="Core Mellow 55 Medium"/>
        </a:defRPr>
      </a:lvl2pPr>
      <a:lvl3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243588"/>
          </a:solidFill>
          <a:uFillTx/>
          <a:latin typeface="+mn-lt"/>
          <a:ea typeface="+mn-ea"/>
          <a:cs typeface="+mn-cs"/>
          <a:sym typeface="Core Mellow 55 Medium"/>
        </a:defRPr>
      </a:lvl3pPr>
      <a:lvl4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243588"/>
          </a:solidFill>
          <a:uFillTx/>
          <a:latin typeface="+mn-lt"/>
          <a:ea typeface="+mn-ea"/>
          <a:cs typeface="+mn-cs"/>
          <a:sym typeface="Core Mellow 55 Medium"/>
        </a:defRPr>
      </a:lvl4pPr>
      <a:lvl5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243588"/>
          </a:solidFill>
          <a:uFillTx/>
          <a:latin typeface="+mn-lt"/>
          <a:ea typeface="+mn-ea"/>
          <a:cs typeface="+mn-cs"/>
          <a:sym typeface="Core Mellow 55 Medium"/>
        </a:defRPr>
      </a:lvl5pPr>
      <a:lvl6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243588"/>
          </a:solidFill>
          <a:uFillTx/>
          <a:latin typeface="+mn-lt"/>
          <a:ea typeface="+mn-ea"/>
          <a:cs typeface="+mn-cs"/>
          <a:sym typeface="Core Mellow 55 Medium"/>
        </a:defRPr>
      </a:lvl6pPr>
      <a:lvl7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243588"/>
          </a:solidFill>
          <a:uFillTx/>
          <a:latin typeface="+mn-lt"/>
          <a:ea typeface="+mn-ea"/>
          <a:cs typeface="+mn-cs"/>
          <a:sym typeface="Core Mellow 55 Medium"/>
        </a:defRPr>
      </a:lvl7pPr>
      <a:lvl8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243588"/>
          </a:solidFill>
          <a:uFillTx/>
          <a:latin typeface="+mn-lt"/>
          <a:ea typeface="+mn-ea"/>
          <a:cs typeface="+mn-cs"/>
          <a:sym typeface="Core Mellow 55 Medium"/>
        </a:defRPr>
      </a:lvl8pPr>
      <a:lvl9pPr marL="0" marR="0" indent="0" algn="l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243588"/>
          </a:solidFill>
          <a:uFillTx/>
          <a:latin typeface="+mn-lt"/>
          <a:ea typeface="+mn-ea"/>
          <a:cs typeface="+mn-cs"/>
          <a:sym typeface="Core Mellow 55 Medium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1pPr>
      <a:lvl2pPr marL="635000" marR="0" indent="-317500" algn="l" defTabSz="41275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2pPr>
      <a:lvl3pPr marL="952500" marR="0" indent="-317500" algn="l" defTabSz="41275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3pPr>
      <a:lvl4pPr marL="1270000" marR="0" indent="-317500" algn="l" defTabSz="41275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4pPr>
      <a:lvl5pPr marL="1587500" marR="0" indent="-317500" algn="l" defTabSz="41275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5pPr>
      <a:lvl6pPr marL="1905000" marR="0" indent="-317500" algn="l" defTabSz="41275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6pPr>
      <a:lvl7pPr marL="2222500" marR="0" indent="-317500" algn="l" defTabSz="41275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7pPr>
      <a:lvl8pPr marL="2540000" marR="0" indent="-317500" algn="l" defTabSz="41275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8pPr>
      <a:lvl9pPr marL="2857500" marR="0" indent="-317500" algn="l" defTabSz="41275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25000"/>
        <a:buFontTx/>
        <a:buChar char="•"/>
        <a:tabLst/>
        <a:defRPr sz="2400" b="0" i="0" u="none" strike="noStrike" cap="none" spc="0" baseline="0">
          <a:ln>
            <a:noFill/>
          </a:ln>
          <a:solidFill>
            <a:srgbClr val="222222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3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6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9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2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5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8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1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400" algn="ctr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04109" y="1336308"/>
            <a:ext cx="98747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04109" y="2661871"/>
            <a:ext cx="9874738" cy="352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8116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CC791BC-25D5-E0C3-DC20-6301A7044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7D6519-23FC-F922-F09B-CF1674745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601523-3856-AADA-E927-BE5529AE1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E8F6A-D50C-4BC6-A1E8-CEF9CAF79EA3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1E5C12-10DD-C87A-366C-6EFD49975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3C65833-CEB1-3099-4413-976AAEB88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4B61D-E0ED-4C9B-BD41-8DF9D19600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720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7438F-E40A-4828-A388-D507D33F348B}" type="datetimeFigureOut">
              <a:rPr lang="nl-NL" smtClean="0"/>
              <a:t>25-5-2023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E93CF-F409-499F-89B6-334FC74875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209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14ACD-4384-7C51-8E98-006282A5A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3335" y="543762"/>
            <a:ext cx="9144000" cy="23876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Relatiemiddag 	               Midden IJssel Oost Veluwe</a:t>
            </a:r>
            <a:endParaRPr lang="nl-NL" sz="4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B7D3FB-B6AD-7638-392E-9F1F31720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359" y="4563177"/>
            <a:ext cx="2672247" cy="2294823"/>
          </a:xfrm>
        </p:spPr>
        <p:txBody>
          <a:bodyPr>
            <a:normAutofit/>
          </a:bodyPr>
          <a:lstStyle/>
          <a:p>
            <a:r>
              <a:rPr lang="nl-NL" sz="1600" dirty="0"/>
              <a:t>Marit van der Vloot van Vliet</a:t>
            </a:r>
          </a:p>
          <a:p>
            <a:r>
              <a:rPr lang="nl-NL" sz="1600" dirty="0"/>
              <a:t>Ludo Janssen</a:t>
            </a:r>
          </a:p>
          <a:p>
            <a:r>
              <a:rPr lang="nl-NL" sz="1600" dirty="0"/>
              <a:t>Peter Dijkshoorn</a:t>
            </a:r>
          </a:p>
          <a:p>
            <a:r>
              <a:rPr lang="nl-NL" sz="1600" dirty="0"/>
              <a:t>Mei 2023</a:t>
            </a:r>
          </a:p>
          <a:p>
            <a:r>
              <a:rPr lang="nl-NL" sz="1600" dirty="0" err="1"/>
              <a:t>Linkedin</a:t>
            </a:r>
            <a:r>
              <a:rPr lang="nl-NL" sz="1600" dirty="0"/>
              <a:t> @Bewegingvan0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29ECC6D-D77C-0667-CB58-738D197E2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792" y="5263353"/>
            <a:ext cx="1038573" cy="139190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6E7C664-160C-DD5E-1C6A-76A95C763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651" y="4953960"/>
            <a:ext cx="2857500" cy="16002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29A8E45-97A1-3121-FA0F-B92E8F58B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247" y="5006347"/>
            <a:ext cx="3048000" cy="14954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38161CB-77C0-D175-1FE4-229AE04D4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2835" y="3510922"/>
            <a:ext cx="1462486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08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7C597D2D-74AC-465C-A47D-003794539F6D}"/>
              </a:ext>
            </a:extLst>
          </p:cNvPr>
          <p:cNvSpPr txBox="1"/>
          <p:nvPr/>
        </p:nvSpPr>
        <p:spPr>
          <a:xfrm>
            <a:off x="927608" y="1028880"/>
            <a:ext cx="7462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Stappen in het casusonderzoek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F6AF10E-5B4E-48F5-8063-322DB14EABCA}"/>
              </a:ext>
            </a:extLst>
          </p:cNvPr>
          <p:cNvSpPr txBox="1"/>
          <p:nvPr/>
        </p:nvSpPr>
        <p:spPr>
          <a:xfrm>
            <a:off x="927607" y="1906497"/>
            <a:ext cx="746232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Getrainde procesbegeleiders met ervaring en onderzoek én hulpverlening: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Interview met jeugdige;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Vragenlijst voor jeugdige;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Interview met ouder(s)/verzorger(s);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Vragenlijst voor ouder(s)/verzorger(s);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Dossieronderzoek;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Leersessie: Groepsbijeenkomst van jeugdige, ouder(s)/verzorger(s) en betrokken professionals;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Reflectiesessie: Groepsbijeenkomst van betrokken professionals</a:t>
            </a:r>
          </a:p>
        </p:txBody>
      </p:sp>
      <p:pic>
        <p:nvPicPr>
          <p:cNvPr id="14" name="Afbeelding" descr="Afbeelding">
            <a:extLst>
              <a:ext uri="{FF2B5EF4-FFF2-40B4-BE49-F238E27FC236}">
                <a16:creationId xmlns:a16="http://schemas.microsoft.com/office/drawing/2014/main" id="{BD8EA502-153A-488A-AD35-782AB3FFD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861" y="349114"/>
            <a:ext cx="1644513" cy="7664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8826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783E100-2763-17D1-10ED-DF9B9DEBF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20282" cy="681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9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CD290-989B-D5E2-D841-34C8973C7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2507"/>
          </a:xfrm>
        </p:spPr>
        <p:txBody>
          <a:bodyPr>
            <a:normAutofit fontScale="90000"/>
          </a:bodyPr>
          <a:lstStyle/>
          <a:p>
            <a:r>
              <a:rPr lang="nl-NL" dirty="0"/>
              <a:t>				</a:t>
            </a:r>
            <a:r>
              <a:rPr lang="nl-NL" b="1" dirty="0">
                <a:solidFill>
                  <a:srgbClr val="00B050"/>
                </a:solidFill>
              </a:rPr>
              <a:t>5 rode draden </a:t>
            </a:r>
            <a:br>
              <a:rPr lang="nl-NL" b="1" dirty="0">
                <a:solidFill>
                  <a:srgbClr val="00B050"/>
                </a:solidFill>
              </a:rPr>
            </a:br>
            <a:r>
              <a:rPr lang="nl-NL" b="1" dirty="0">
                <a:solidFill>
                  <a:srgbClr val="00B050"/>
                </a:solidFill>
              </a:rPr>
              <a:t>		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B0845CC-108C-72BE-002A-03C203ED4F60}"/>
              </a:ext>
            </a:extLst>
          </p:cNvPr>
          <p:cNvSpPr txBox="1"/>
          <p:nvPr/>
        </p:nvSpPr>
        <p:spPr>
          <a:xfrm>
            <a:off x="1612557" y="1890584"/>
            <a:ext cx="9996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182515C-F747-71E6-D8C1-F1BEFD23E08D}"/>
              </a:ext>
            </a:extLst>
          </p:cNvPr>
          <p:cNvSpPr txBox="1"/>
          <p:nvPr/>
        </p:nvSpPr>
        <p:spPr>
          <a:xfrm>
            <a:off x="6155141" y="5916304"/>
            <a:ext cx="5363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https://www.bewegingvannul.nl/betrek-mij-gewoon/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A8D62B-76F8-E3AC-87F3-6779D630E4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099"/>
            <a:ext cx="12192000" cy="615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22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9B720EE-179D-F050-E141-9111329D4F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5963" y="263525"/>
          <a:ext cx="8639175" cy="724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482151" imgH="6271378" progId="Word.Document.12">
                  <p:embed/>
                </p:oleObj>
              </mc:Choice>
              <mc:Fallback>
                <p:oleObj name="Document" r:id="rId2" imgW="7482151" imgH="6271378" progId="Word.Documen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9B720EE-179D-F050-E141-9111329D4F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5963" y="263525"/>
                        <a:ext cx="8639175" cy="724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Afbeelding 2">
            <a:extLst>
              <a:ext uri="{FF2B5EF4-FFF2-40B4-BE49-F238E27FC236}">
                <a16:creationId xmlns:a16="http://schemas.microsoft.com/office/drawing/2014/main" id="{D18E972A-C41D-74E9-AC71-4BD61CB60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255" y="5491163"/>
            <a:ext cx="862183" cy="116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07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B2C85B3-A1E7-594C-75A5-19245F8472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730043"/>
              </p:ext>
            </p:extLst>
          </p:nvPr>
        </p:nvGraphicFramePr>
        <p:xfrm>
          <a:off x="2058503" y="225626"/>
          <a:ext cx="7696200" cy="690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484672" imgH="6720722" progId="Word.Document.12">
                  <p:embed/>
                </p:oleObj>
              </mc:Choice>
              <mc:Fallback>
                <p:oleObj name="Document" r:id="rId2" imgW="7484672" imgH="6720722" progId="Word.Documen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B2C85B3-A1E7-594C-75A5-19245F8472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58503" y="225626"/>
                        <a:ext cx="7696200" cy="690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Tijdelijke aanduiding voor inhoud 3">
            <a:extLst>
              <a:ext uri="{FF2B5EF4-FFF2-40B4-BE49-F238E27FC236}">
                <a16:creationId xmlns:a16="http://schemas.microsoft.com/office/drawing/2014/main" id="{443D8D12-98FF-6C7D-AD43-A23FC18A5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4720" y="5048431"/>
            <a:ext cx="1182727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631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inhoud 3">
            <a:extLst>
              <a:ext uri="{FF2B5EF4-FFF2-40B4-BE49-F238E27FC236}">
                <a16:creationId xmlns:a16="http://schemas.microsoft.com/office/drawing/2014/main" id="{443D8D12-98FF-6C7D-AD43-A23FC18A5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4720" y="5048431"/>
            <a:ext cx="1182727" cy="1585097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AC47BB7-74FA-42CF-FEF7-D10B2DBE58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916631"/>
              </p:ext>
            </p:extLst>
          </p:nvPr>
        </p:nvGraphicFramePr>
        <p:xfrm>
          <a:off x="1657350" y="161925"/>
          <a:ext cx="7707313" cy="690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508077" imgH="6730444" progId="Word.Document.12">
                  <p:embed/>
                </p:oleObj>
              </mc:Choice>
              <mc:Fallback>
                <p:oleObj name="Document" r:id="rId3" imgW="7508077" imgH="6730444" progId="Word.Documen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AC47BB7-74FA-42CF-FEF7-D10B2DBE58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57350" y="161925"/>
                        <a:ext cx="7707313" cy="6904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1476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14ACD-4384-7C51-8E98-006282A5A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3335" y="543762"/>
            <a:ext cx="9144000" cy="2387600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Relatiemiddag 	               Midden IJssel Oost Veluwe</a:t>
            </a:r>
            <a:endParaRPr lang="nl-NL" sz="4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AB7D3FB-B6AD-7638-392E-9F1F31720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359" y="4563177"/>
            <a:ext cx="2185791" cy="2294823"/>
          </a:xfrm>
        </p:spPr>
        <p:txBody>
          <a:bodyPr>
            <a:normAutofit/>
          </a:bodyPr>
          <a:lstStyle/>
          <a:p>
            <a:r>
              <a:rPr lang="nl-NL" sz="1600" dirty="0"/>
              <a:t>Marit van der Velde</a:t>
            </a:r>
          </a:p>
          <a:p>
            <a:r>
              <a:rPr lang="nl-NL" sz="1600" dirty="0"/>
              <a:t>Ludo Janssen</a:t>
            </a:r>
          </a:p>
          <a:p>
            <a:r>
              <a:rPr lang="nl-NL" sz="1600" dirty="0"/>
              <a:t>Peter Dijkshoorn</a:t>
            </a:r>
          </a:p>
          <a:p>
            <a:r>
              <a:rPr lang="nl-NL" sz="1600" dirty="0"/>
              <a:t>Mei 2023</a:t>
            </a:r>
          </a:p>
          <a:p>
            <a:r>
              <a:rPr lang="nl-NL" sz="1600" dirty="0" err="1"/>
              <a:t>Linkedin</a:t>
            </a:r>
            <a:r>
              <a:rPr lang="nl-NL" sz="1600" dirty="0"/>
              <a:t> @Bewegingvan0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C29ECC6D-D77C-0667-CB58-738D197E2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4792" y="5263353"/>
            <a:ext cx="1038573" cy="139190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6E7C664-160C-DD5E-1C6A-76A95C763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651" y="4953960"/>
            <a:ext cx="2857500" cy="16002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29A8E45-97A1-3121-FA0F-B92E8F58B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7247" y="5006347"/>
            <a:ext cx="3048000" cy="14954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638161CB-77C0-D175-1FE4-229AE04D4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2835" y="3510922"/>
            <a:ext cx="1462486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2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4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 descr="Landelijk onderzoek Ketenbreed Leren | Projecten | voor ...">
            <a:extLst>
              <a:ext uri="{FF2B5EF4-FFF2-40B4-BE49-F238E27FC236}">
                <a16:creationId xmlns:a16="http://schemas.microsoft.com/office/drawing/2014/main" id="{81CC1177-9AFF-0DA8-69A6-B1C4AFD29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5" y="835439"/>
            <a:ext cx="3278188" cy="1581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fbeeldingsresultaat voor vng logo">
            <a:extLst>
              <a:ext uri="{FF2B5EF4-FFF2-40B4-BE49-F238E27FC236}">
                <a16:creationId xmlns:a16="http://schemas.microsoft.com/office/drawing/2014/main" id="{16BC3B9E-955D-3532-B815-F8C46B54D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6" y="703916"/>
            <a:ext cx="2847975" cy="1581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giobeelden OZJ | Registreer een account">
            <a:extLst>
              <a:ext uri="{FF2B5EF4-FFF2-40B4-BE49-F238E27FC236}">
                <a16:creationId xmlns:a16="http://schemas.microsoft.com/office/drawing/2014/main" id="{CD92CD48-EE49-E8A0-BB8F-67EC11E20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1" y="835439"/>
            <a:ext cx="1582738" cy="1581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VWS - Marieke Serruys">
            <a:extLst>
              <a:ext uri="{FF2B5EF4-FFF2-40B4-BE49-F238E27FC236}">
                <a16:creationId xmlns:a16="http://schemas.microsoft.com/office/drawing/2014/main" id="{52DF5670-65ED-187A-65DC-517044512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993" y="969963"/>
            <a:ext cx="2587625" cy="15811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BDF3632-FE1D-92E5-9CCA-AB1E363947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025" y="2648178"/>
            <a:ext cx="4330700" cy="2698750"/>
          </a:xfrm>
          <a:prstGeom prst="rect">
            <a:avLst/>
          </a:prstGeom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6D33203-3970-1432-7120-C651199243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5238750" y="2703534"/>
            <a:ext cx="1995488" cy="269875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222C6DB-AC2E-2510-2370-3DF8B7D82D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4238" y="2587212"/>
            <a:ext cx="4043363" cy="1854200"/>
          </a:xfrm>
          <a:prstGeom prst="rect">
            <a:avLst/>
          </a:prstGeom>
        </p:spPr>
      </p:pic>
      <p:pic>
        <p:nvPicPr>
          <p:cNvPr id="5" name="Picture 2" descr="K-EET - Nederlandse Academie voor Eetstoornissen">
            <a:extLst>
              <a:ext uri="{FF2B5EF4-FFF2-40B4-BE49-F238E27FC236}">
                <a16:creationId xmlns:a16="http://schemas.microsoft.com/office/drawing/2014/main" id="{E7DD3679-FB8E-E548-E5EE-C04A4BC7A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069" y="4441412"/>
            <a:ext cx="4043363" cy="774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" name="Titel 1">
            <a:extLst>
              <a:ext uri="{FF2B5EF4-FFF2-40B4-BE49-F238E27FC236}">
                <a16:creationId xmlns:a16="http://schemas.microsoft.com/office/drawing/2014/main" id="{06F6D703-9763-DFC2-BA47-4EA6BE593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5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1990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01FD96-725A-D45A-5EDF-7E59D1288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39396"/>
            <a:ext cx="10515600" cy="1325563"/>
          </a:xfrm>
        </p:spPr>
        <p:txBody>
          <a:bodyPr/>
          <a:lstStyle/>
          <a:p>
            <a:endParaRPr lang="nl-NL" dirty="0">
              <a:solidFill>
                <a:srgbClr val="FFC000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75E391B-654D-4DAB-F707-D74D49CA2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055" y="5063836"/>
            <a:ext cx="1114690" cy="1509969"/>
          </a:xfrm>
          <a:prstGeom prst="rect">
            <a:avLst/>
          </a:prstGeom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C5570F9-7C1B-1C03-844E-B7B7BA00E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41805" y="166826"/>
            <a:ext cx="3781168" cy="673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1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1347F3-3E36-66CF-627F-A53719D64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529" y="365125"/>
            <a:ext cx="10515600" cy="1325563"/>
          </a:xfrm>
        </p:spPr>
        <p:txBody>
          <a:bodyPr/>
          <a:lstStyle/>
          <a:p>
            <a:r>
              <a:rPr lang="nl-NL" b="1" dirty="0"/>
              <a:t>Waarom 0?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384F14-3871-3D62-B073-A892C36CE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968" y="1690688"/>
            <a:ext cx="10515600" cy="4351338"/>
          </a:xfrm>
        </p:spPr>
        <p:txBody>
          <a:bodyPr/>
          <a:lstStyle/>
          <a:p>
            <a:r>
              <a:rPr lang="nl-NL" dirty="0"/>
              <a:t>Zero suïcide</a:t>
            </a:r>
          </a:p>
          <a:p>
            <a:r>
              <a:rPr lang="nl-NL" dirty="0"/>
              <a:t>Chemische industrie</a:t>
            </a:r>
          </a:p>
          <a:p>
            <a:r>
              <a:rPr lang="nl-NL" dirty="0"/>
              <a:t>Vliegtuigindustrie</a:t>
            </a:r>
          </a:p>
          <a:p>
            <a:r>
              <a:rPr lang="nl-NL" dirty="0" err="1"/>
              <a:t>Levvel</a:t>
            </a:r>
            <a:r>
              <a:rPr lang="nl-NL" dirty="0"/>
              <a:t>, </a:t>
            </a:r>
            <a:r>
              <a:rPr lang="nl-NL" dirty="0" err="1"/>
              <a:t>Herlaarhof</a:t>
            </a:r>
            <a:r>
              <a:rPr lang="nl-NL" dirty="0"/>
              <a:t>, Accare, </a:t>
            </a:r>
            <a:r>
              <a:rPr lang="nl-NL" dirty="0" err="1"/>
              <a:t>Elker</a:t>
            </a:r>
            <a:r>
              <a:rPr lang="nl-NL" dirty="0"/>
              <a:t>, Ambiq</a:t>
            </a:r>
          </a:p>
          <a:p>
            <a:r>
              <a:rPr lang="nl-NL" dirty="0"/>
              <a:t>Ajax</a:t>
            </a:r>
          </a:p>
          <a:p>
            <a:r>
              <a:rPr lang="nl-NL" dirty="0"/>
              <a:t>Rijkswaterstaat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B81D2FD-7B6A-F8FC-1645-A78F7FBC0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957" y="5475680"/>
            <a:ext cx="859611" cy="116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62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B3926A-CD0F-41BB-8EA7-F41273BD0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400" dirty="0"/>
              <a:t>dodelijke ongelukken </a:t>
            </a:r>
            <a:r>
              <a:rPr lang="nl-NL" sz="4400" dirty="0">
                <a:sym typeface="Wingdings" panose="05000000000000000000" pitchFamily="2" charset="2"/>
              </a:rPr>
              <a:t> uithuisplaatsingen</a:t>
            </a:r>
            <a:endParaRPr lang="nl-NL" sz="4400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8119A89F-E34B-44A7-B3C2-A81862B397D9}"/>
              </a:ext>
            </a:extLst>
          </p:cNvPr>
          <p:cNvGraphicFramePr>
            <a:graphicFrameLocks noGrp="1"/>
          </p:cNvGraphicFramePr>
          <p:nvPr/>
        </p:nvGraphicFramePr>
        <p:xfrm>
          <a:off x="1379476" y="2716738"/>
          <a:ext cx="9145016" cy="189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13257">
                  <a:extLst>
                    <a:ext uri="{9D8B030D-6E8A-4147-A177-3AD203B41FA5}">
                      <a16:colId xmlns:a16="http://schemas.microsoft.com/office/drawing/2014/main" val="3876302233"/>
                    </a:ext>
                  </a:extLst>
                </a:gridCol>
                <a:gridCol w="2277253">
                  <a:extLst>
                    <a:ext uri="{9D8B030D-6E8A-4147-A177-3AD203B41FA5}">
                      <a16:colId xmlns:a16="http://schemas.microsoft.com/office/drawing/2014/main" val="3066192333"/>
                    </a:ext>
                  </a:extLst>
                </a:gridCol>
                <a:gridCol w="2277253">
                  <a:extLst>
                    <a:ext uri="{9D8B030D-6E8A-4147-A177-3AD203B41FA5}">
                      <a16:colId xmlns:a16="http://schemas.microsoft.com/office/drawing/2014/main" val="1793365046"/>
                    </a:ext>
                  </a:extLst>
                </a:gridCol>
                <a:gridCol w="2277253">
                  <a:extLst>
                    <a:ext uri="{9D8B030D-6E8A-4147-A177-3AD203B41FA5}">
                      <a16:colId xmlns:a16="http://schemas.microsoft.com/office/drawing/2014/main" val="3729908919"/>
                    </a:ext>
                  </a:extLst>
                </a:gridCol>
              </a:tblGrid>
              <a:tr h="945500">
                <a:tc>
                  <a:txBody>
                    <a:bodyPr/>
                    <a:lstStyle/>
                    <a:p>
                      <a:endParaRPr lang="nl-NL" sz="1600" dirty="0"/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nl-NL" sz="1600" b="1" dirty="0"/>
                        <a:t>Onderzoek na elke calamiteit?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nl-NL" sz="1600" b="1" dirty="0"/>
                        <a:t>Jaar                aantal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nl-NL" sz="1600" b="1" dirty="0"/>
                        <a:t>Jaar               aantal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865427900"/>
                  </a:ext>
                </a:extLst>
              </a:tr>
              <a:tr h="945500">
                <a:tc>
                  <a:txBody>
                    <a:bodyPr/>
                    <a:lstStyle/>
                    <a:p>
                      <a:r>
                        <a:rPr lang="nl-NL" sz="1600" b="1" dirty="0"/>
                        <a:t>Dodelijke ongevallen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nl-NL" sz="16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ja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nl-NL" sz="1600" baseline="0" dirty="0">
                          <a:solidFill>
                            <a:schemeClr val="tx1"/>
                          </a:solidFill>
                        </a:rPr>
                        <a:t>1975</a:t>
                      </a:r>
                      <a:r>
                        <a:rPr lang="nl-NL" sz="1600" dirty="0">
                          <a:solidFill>
                            <a:srgbClr val="00B050"/>
                          </a:solidFill>
                        </a:rPr>
                        <a:t>                 2500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2018</a:t>
                      </a:r>
                      <a:r>
                        <a:rPr lang="nl-NL" sz="1600" dirty="0">
                          <a:solidFill>
                            <a:srgbClr val="00B050"/>
                          </a:solidFill>
                        </a:rPr>
                        <a:t>                  680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262464478"/>
                  </a:ext>
                </a:extLst>
              </a:tr>
            </a:tbl>
          </a:graphicData>
        </a:graphic>
      </p:graphicFrame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458DD38E-36A2-41AC-BB54-354BB7FDE727}"/>
              </a:ext>
            </a:extLst>
          </p:cNvPr>
          <p:cNvGraphicFramePr>
            <a:graphicFrameLocks noGrp="1"/>
          </p:cNvGraphicFramePr>
          <p:nvPr/>
        </p:nvGraphicFramePr>
        <p:xfrm>
          <a:off x="1379476" y="4607737"/>
          <a:ext cx="9145016" cy="533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254">
                  <a:extLst>
                    <a:ext uri="{9D8B030D-6E8A-4147-A177-3AD203B41FA5}">
                      <a16:colId xmlns:a16="http://schemas.microsoft.com/office/drawing/2014/main" val="173149342"/>
                    </a:ext>
                  </a:extLst>
                </a:gridCol>
                <a:gridCol w="2286254">
                  <a:extLst>
                    <a:ext uri="{9D8B030D-6E8A-4147-A177-3AD203B41FA5}">
                      <a16:colId xmlns:a16="http://schemas.microsoft.com/office/drawing/2014/main" val="1050733084"/>
                    </a:ext>
                  </a:extLst>
                </a:gridCol>
                <a:gridCol w="2286254">
                  <a:extLst>
                    <a:ext uri="{9D8B030D-6E8A-4147-A177-3AD203B41FA5}">
                      <a16:colId xmlns:a16="http://schemas.microsoft.com/office/drawing/2014/main" val="4253981414"/>
                    </a:ext>
                  </a:extLst>
                </a:gridCol>
                <a:gridCol w="2286254">
                  <a:extLst>
                    <a:ext uri="{9D8B030D-6E8A-4147-A177-3AD203B41FA5}">
                      <a16:colId xmlns:a16="http://schemas.microsoft.com/office/drawing/2014/main" val="2467593429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lang="nl-NL" sz="1600" b="1" baseline="0" dirty="0"/>
                        <a:t>Uithuisplaatsingen kinderen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nl-NL" sz="1600" baseline="0" dirty="0">
                          <a:solidFill>
                            <a:srgbClr val="FF0000"/>
                          </a:solidFill>
                        </a:rPr>
                        <a:t>nee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nl-NL" sz="1600" baseline="0" dirty="0"/>
                        <a:t>1998                   </a:t>
                      </a:r>
                      <a:r>
                        <a:rPr lang="nl-NL" sz="1600" baseline="0" dirty="0">
                          <a:solidFill>
                            <a:srgbClr val="FF0000"/>
                          </a:solidFill>
                        </a:rPr>
                        <a:t>26000</a:t>
                      </a:r>
                    </a:p>
                  </a:txBody>
                  <a:tcPr marL="45720" marR="45720" marT="22860" marB="22860"/>
                </a:tc>
                <a:tc>
                  <a:txBody>
                    <a:bodyPr/>
                    <a:lstStyle/>
                    <a:p>
                      <a:r>
                        <a:rPr lang="nl-NL" sz="1600" baseline="0" dirty="0"/>
                        <a:t>2018                     </a:t>
                      </a:r>
                      <a:r>
                        <a:rPr lang="nl-NL" sz="1600" baseline="0" dirty="0">
                          <a:solidFill>
                            <a:srgbClr val="FF0000"/>
                          </a:solidFill>
                        </a:rPr>
                        <a:t>46000</a:t>
                      </a:r>
                    </a:p>
                  </a:txBody>
                  <a:tcPr marL="45720" marR="45720" marT="22860" marB="22860"/>
                </a:tc>
                <a:extLst>
                  <a:ext uri="{0D108BD9-81ED-4DB2-BD59-A6C34878D82A}">
                    <a16:rowId xmlns:a16="http://schemas.microsoft.com/office/drawing/2014/main" val="3563114822"/>
                  </a:ext>
                </a:extLst>
              </a:tr>
            </a:tbl>
          </a:graphicData>
        </a:graphic>
      </p:graphicFrame>
      <p:sp>
        <p:nvSpPr>
          <p:cNvPr id="7" name="Rechthoek 6">
            <a:extLst>
              <a:ext uri="{FF2B5EF4-FFF2-40B4-BE49-F238E27FC236}">
                <a16:creationId xmlns:a16="http://schemas.microsoft.com/office/drawing/2014/main" id="{284A5C4A-C6AC-6113-C2B5-1D3D9F722A99}"/>
              </a:ext>
            </a:extLst>
          </p:cNvPr>
          <p:cNvSpPr/>
          <p:nvPr/>
        </p:nvSpPr>
        <p:spPr>
          <a:xfrm>
            <a:off x="10186988" y="6090571"/>
            <a:ext cx="1738312" cy="653129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41C5FE3-8003-9C58-E333-E92218B28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043" y="5582983"/>
            <a:ext cx="862183" cy="1160717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1960210E-73C3-B811-5723-4CF9DDDDC57C}"/>
              </a:ext>
            </a:extLst>
          </p:cNvPr>
          <p:cNvSpPr/>
          <p:nvPr/>
        </p:nvSpPr>
        <p:spPr>
          <a:xfrm>
            <a:off x="0" y="0"/>
            <a:ext cx="508000" cy="6858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857702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6666826-2F14-E940-A74A-0E02134E2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0C529C-6589-4B4F-B934-BE4B163395A6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61918A-2099-A347-9AF1-3BCA23435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04108" y="1825625"/>
            <a:ext cx="9752818" cy="4351338"/>
          </a:xfrm>
        </p:spPr>
        <p:txBody>
          <a:bodyPr/>
          <a:lstStyle/>
          <a:p>
            <a:r>
              <a:rPr lang="nl-NL" dirty="0"/>
              <a:t>Gaat voor grote doelen, want dan bereik je meer</a:t>
            </a:r>
          </a:p>
          <a:p>
            <a:r>
              <a:rPr lang="nl-NL" dirty="0"/>
              <a:t>met kennis van goed geschoolde professionals</a:t>
            </a:r>
          </a:p>
          <a:p>
            <a:r>
              <a:rPr lang="nl-NL" dirty="0"/>
              <a:t>die werken volgens EBP (best bewezen werkzame methodes)</a:t>
            </a:r>
          </a:p>
          <a:p>
            <a:r>
              <a:rPr lang="nl-NL" dirty="0"/>
              <a:t>en die uitstralen hun vak te beheersen</a:t>
            </a:r>
          </a:p>
          <a:p>
            <a:r>
              <a:rPr lang="nl-NL" dirty="0"/>
              <a:t>zodat probleemeigenaars hún vragen hun probleem aan te pakken</a:t>
            </a:r>
          </a:p>
          <a:p>
            <a:r>
              <a:rPr lang="nl-NL" dirty="0"/>
              <a:t>Samen met anderen</a:t>
            </a:r>
          </a:p>
          <a:p>
            <a:r>
              <a:rPr lang="nl-NL" dirty="0"/>
              <a:t>Tijd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00B7E28-44EA-4CE5-A761-19521F95852D}"/>
              </a:ext>
            </a:extLst>
          </p:cNvPr>
          <p:cNvSpPr txBox="1"/>
          <p:nvPr/>
        </p:nvSpPr>
        <p:spPr>
          <a:xfrm>
            <a:off x="2672391" y="1080814"/>
            <a:ext cx="3004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/>
              <a:t>Beweging van O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09D5574-58B4-27C2-F9D5-BBCE52331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343" y="5434012"/>
            <a:ext cx="862183" cy="1160717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93CC2C88-05EE-9AEC-475A-C46B0B752F7B}"/>
              </a:ext>
            </a:extLst>
          </p:cNvPr>
          <p:cNvSpPr/>
          <p:nvPr/>
        </p:nvSpPr>
        <p:spPr>
          <a:xfrm>
            <a:off x="-99432" y="0"/>
            <a:ext cx="1703540" cy="3331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822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9B720EE-179D-F050-E141-9111329D4F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729089"/>
              </p:ext>
            </p:extLst>
          </p:nvPr>
        </p:nvGraphicFramePr>
        <p:xfrm>
          <a:off x="1985963" y="263525"/>
          <a:ext cx="8639175" cy="724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482151" imgH="6271378" progId="Word.Document.12">
                  <p:embed/>
                </p:oleObj>
              </mc:Choice>
              <mc:Fallback>
                <p:oleObj name="Document" r:id="rId2" imgW="7482151" imgH="6271378" progId="Word.Documen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9B720EE-179D-F050-E141-9111329D4F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5963" y="263525"/>
                        <a:ext cx="8639175" cy="724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Afbeelding 2">
            <a:extLst>
              <a:ext uri="{FF2B5EF4-FFF2-40B4-BE49-F238E27FC236}">
                <a16:creationId xmlns:a16="http://schemas.microsoft.com/office/drawing/2014/main" id="{D18E972A-C41D-74E9-AC71-4BD61CB60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255" y="5491163"/>
            <a:ext cx="862183" cy="116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85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6666826-2F14-E940-A74A-0E02134E2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80C529C-6589-4B4F-B934-BE4B163395A6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61918A-2099-A347-9AF1-3BCA23435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9525" y="1558925"/>
            <a:ext cx="9752818" cy="4351338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09D5574-58B4-27C2-F9D5-BBCE52331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343" y="5434012"/>
            <a:ext cx="862183" cy="1160717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93CC2C88-05EE-9AEC-475A-C46B0B752F7B}"/>
              </a:ext>
            </a:extLst>
          </p:cNvPr>
          <p:cNvSpPr/>
          <p:nvPr/>
        </p:nvSpPr>
        <p:spPr>
          <a:xfrm>
            <a:off x="-99432" y="0"/>
            <a:ext cx="1703540" cy="33319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FE5C0319-E6CD-5C2E-8C52-826C3ADDB23E}"/>
              </a:ext>
            </a:extLst>
          </p:cNvPr>
          <p:cNvSpPr txBox="1"/>
          <p:nvPr/>
        </p:nvSpPr>
        <p:spPr>
          <a:xfrm>
            <a:off x="2830286" y="2182586"/>
            <a:ext cx="6428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rgbClr val="00B050"/>
                </a:solidFill>
              </a:rPr>
              <a:t>EIGEN ERVARINGEN</a:t>
            </a:r>
          </a:p>
        </p:txBody>
      </p:sp>
    </p:spTree>
    <p:extLst>
      <p:ext uri="{BB962C8B-B14F-4D97-AF65-F5344CB8AC3E}">
        <p14:creationId xmlns:p14="http://schemas.microsoft.com/office/powerpoint/2010/main" val="2220863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18E972A-C41D-74E9-AC71-4BD61CB60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255" y="5491163"/>
            <a:ext cx="862183" cy="1160717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BDA3F90-6181-87F7-DECB-F1437BDDA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943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hite">
  <a:themeElements>
    <a:clrScheme name="White">
      <a:dk1>
        <a:srgbClr val="222222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Core Mellow 55 Medium"/>
        <a:ea typeface="Core Mellow 55 Medium"/>
        <a:cs typeface="Core Mellow 55 Medium"/>
      </a:majorFont>
      <a:minorFont>
        <a:latin typeface="Core Mellow 55 Medium"/>
        <a:ea typeface="Core Mellow 55 Medium"/>
        <a:cs typeface="Core Mellow 55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222222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244</Words>
  <Application>Microsoft Office PowerPoint</Application>
  <PresentationFormat>Breedbeeld</PresentationFormat>
  <Paragraphs>61</Paragraphs>
  <Slides>16</Slides>
  <Notes>1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7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31" baseType="lpstr">
      <vt:lpstr>Arial</vt:lpstr>
      <vt:lpstr>Calibri</vt:lpstr>
      <vt:lpstr>Calibri Light</vt:lpstr>
      <vt:lpstr>Core Mellow 55 Medium</vt:lpstr>
      <vt:lpstr>Helvetica Neue Light</vt:lpstr>
      <vt:lpstr>Helvetica Neue Medium</vt:lpstr>
      <vt:lpstr>Symbol</vt:lpstr>
      <vt:lpstr>Kantoorthema</vt:lpstr>
      <vt:lpstr>Kantoorthema</vt:lpstr>
      <vt:lpstr>Kantoorthema</vt:lpstr>
      <vt:lpstr>White</vt:lpstr>
      <vt:lpstr>Office-thema</vt:lpstr>
      <vt:lpstr>Kantoorthema</vt:lpstr>
      <vt:lpstr>2_Kantoorthema</vt:lpstr>
      <vt:lpstr>Document</vt:lpstr>
      <vt:lpstr>Relatiemiddag                 Midden IJssel Oost Veluwe</vt:lpstr>
      <vt:lpstr>PowerPoint-presentatie</vt:lpstr>
      <vt:lpstr>PowerPoint-presentatie</vt:lpstr>
      <vt:lpstr>Waarom 0?</vt:lpstr>
      <vt:lpstr>dodelijke ongelukken  uithuisplaatsingen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    5 rode draden    </vt:lpstr>
      <vt:lpstr>PowerPoint-presentatie</vt:lpstr>
      <vt:lpstr>PowerPoint-presentatie</vt:lpstr>
      <vt:lpstr>PowerPoint-presentatie</vt:lpstr>
      <vt:lpstr>Relatiemiddag                 Midden IJssel Oost Veluwe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Steenwijkerland, de eerste gemeente in Nederland waar 0 ouders bang zijn om hulp te zoeken. </dc:title>
  <dc:creator>Peter Dijkshoorn</dc:creator>
  <cp:lastModifiedBy>Peter Dijkshoorn</cp:lastModifiedBy>
  <cp:revision>18</cp:revision>
  <dcterms:created xsi:type="dcterms:W3CDTF">2022-11-16T15:48:36Z</dcterms:created>
  <dcterms:modified xsi:type="dcterms:W3CDTF">2023-05-25T20:46:19Z</dcterms:modified>
</cp:coreProperties>
</file>