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2" r:id="rId6"/>
    <p:sldId id="269" r:id="rId7"/>
    <p:sldId id="273" r:id="rId8"/>
    <p:sldId id="274" r:id="rId9"/>
    <p:sldId id="267" r:id="rId10"/>
    <p:sldId id="271" r:id="rId11"/>
    <p:sldId id="275" r:id="rId12"/>
    <p:sldId id="277" r:id="rId13"/>
    <p:sldId id="268" r:id="rId14"/>
    <p:sldId id="270" r:id="rId1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219"/>
    <a:srgbClr val="ED3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D533B6-3BB3-42E7-829B-74857A79C87E}" v="1" dt="2023-05-22T09:15:20.918"/>
    <p1510:client id="{6C5A2F38-EDE9-4523-828B-B136556F1332}" v="4" dt="2023-05-23T06:38:16.195"/>
    <p1510:client id="{DF601301-417E-0435-90E2-A042767C3352}" v="117" dt="2023-05-23T06:18:26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94667" autoAdjust="0"/>
  </p:normalViewPr>
  <p:slideViewPr>
    <p:cSldViewPr snapToGrid="0" snapToObjects="1">
      <p:cViewPr varScale="1">
        <p:scale>
          <a:sx n="104" d="100"/>
          <a:sy n="104" d="100"/>
        </p:scale>
        <p:origin x="20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401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E9F7E-596E-C04F-8996-FE56D076BFFA}" type="datetimeFigureOut">
              <a:rPr lang="nl-NL" smtClean="0"/>
              <a:pPr/>
              <a:t>8-6-2023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272CC-3F95-D14C-984B-9708A2BBAB0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592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51BB7-CA8C-B844-B37C-6FE3FFED9929}" type="datetimeFigureOut">
              <a:rPr lang="nl-NL" smtClean="0"/>
              <a:pPr/>
              <a:t>8-6-2023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74AF1-F915-F243-A887-20E3AADA660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1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4-RIWIS\RIW 00.00 - HUISSTIJL\01 - Logoos\riwis logo-kleurenbalk H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18" y="4693285"/>
            <a:ext cx="2586482" cy="9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 userDrawn="1"/>
        </p:nvSpPr>
        <p:spPr>
          <a:xfrm>
            <a:off x="-28245" y="3022600"/>
            <a:ext cx="9172245" cy="1670685"/>
          </a:xfrm>
          <a:prstGeom prst="rect">
            <a:avLst/>
          </a:prstGeom>
          <a:solidFill>
            <a:srgbClr val="E3221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85" y="0"/>
            <a:ext cx="9155685" cy="3022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177" y="3142759"/>
            <a:ext cx="8229600" cy="1504394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87750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kblad 1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3340" y="2130425"/>
            <a:ext cx="8001000" cy="1016353"/>
          </a:xfrm>
        </p:spPr>
        <p:txBody>
          <a:bodyPr anchor="t"/>
          <a:lstStyle>
            <a:lvl1pPr algn="l">
              <a:defRPr b="1" i="0">
                <a:latin typeface="Calibri"/>
                <a:cs typeface="Calibri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05C-8D94-EB42-B61A-8C574F63719F}" type="datetimeFigureOut">
              <a:rPr lang="nl-NL" smtClean="0"/>
              <a:pPr/>
              <a:t>8-6-2023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C79A-594A-364F-BD82-68C6A64AA86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"/>
            <a:ext cx="9144000" cy="2084832"/>
          </a:xfrm>
          <a:prstGeom prst="rect">
            <a:avLst/>
          </a:prstGeom>
        </p:spPr>
      </p:pic>
      <p:sp>
        <p:nvSpPr>
          <p:cNvPr id="11" name="Subtitel 2"/>
          <p:cNvSpPr>
            <a:spLocks noGrp="1"/>
          </p:cNvSpPr>
          <p:nvPr>
            <p:ph type="subTitle" idx="1"/>
          </p:nvPr>
        </p:nvSpPr>
        <p:spPr>
          <a:xfrm>
            <a:off x="523340" y="3146778"/>
            <a:ext cx="7249060" cy="249202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99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kblad 2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" y="0"/>
            <a:ext cx="9139125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3340" y="656506"/>
            <a:ext cx="8001000" cy="1016353"/>
          </a:xfrm>
        </p:spPr>
        <p:txBody>
          <a:bodyPr anchor="t"/>
          <a:lstStyle>
            <a:lvl1pPr algn="l">
              <a:defRPr b="1" i="0">
                <a:latin typeface="Calibri"/>
                <a:cs typeface="Calibri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05C-8D94-EB42-B61A-8C574F63719F}" type="datetimeFigureOut">
              <a:rPr lang="nl-NL" smtClean="0"/>
              <a:pPr/>
              <a:t>8-6-2023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C79A-594A-364F-BD82-68C6A64AA86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Subtitel 2"/>
          <p:cNvSpPr>
            <a:spLocks noGrp="1"/>
          </p:cNvSpPr>
          <p:nvPr>
            <p:ph type="subTitle" idx="1"/>
          </p:nvPr>
        </p:nvSpPr>
        <p:spPr>
          <a:xfrm>
            <a:off x="523340" y="1672859"/>
            <a:ext cx="7249060" cy="249202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4324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kblad 3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3340" y="2130425"/>
            <a:ext cx="8001000" cy="1016353"/>
          </a:xfrm>
        </p:spPr>
        <p:txBody>
          <a:bodyPr anchor="t"/>
          <a:lstStyle>
            <a:lvl1pPr algn="l">
              <a:defRPr b="1" i="0">
                <a:latin typeface="Calibri"/>
                <a:cs typeface="Calibri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05C-8D94-EB42-B61A-8C574F63719F}" type="datetimeFigureOut">
              <a:rPr lang="nl-NL" smtClean="0"/>
              <a:pPr/>
              <a:t>8-6-2023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C79A-594A-364F-BD82-68C6A64AA86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"/>
            <a:ext cx="9144000" cy="2084832"/>
          </a:xfrm>
          <a:prstGeom prst="rect">
            <a:avLst/>
          </a:prstGeom>
        </p:spPr>
      </p:pic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523340" y="3146778"/>
            <a:ext cx="7249060" cy="249202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2215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kblad 4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3340" y="2130425"/>
            <a:ext cx="8001000" cy="1016353"/>
          </a:xfrm>
        </p:spPr>
        <p:txBody>
          <a:bodyPr anchor="t"/>
          <a:lstStyle>
            <a:lvl1pPr algn="l">
              <a:defRPr b="1" i="0">
                <a:latin typeface="Calibri"/>
                <a:cs typeface="Calibri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05C-8D94-EB42-B61A-8C574F63719F}" type="datetimeFigureOut">
              <a:rPr lang="nl-NL" smtClean="0"/>
              <a:pPr/>
              <a:t>8-6-2023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C79A-594A-364F-BD82-68C6A64AA86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"/>
            <a:ext cx="9144000" cy="2084832"/>
          </a:xfrm>
          <a:prstGeom prst="rect">
            <a:avLst/>
          </a:prstGeom>
        </p:spPr>
      </p:pic>
      <p:sp>
        <p:nvSpPr>
          <p:cNvPr id="9" name="Subtitel 2"/>
          <p:cNvSpPr>
            <a:spLocks noGrp="1"/>
          </p:cNvSpPr>
          <p:nvPr>
            <p:ph type="subTitle" idx="1"/>
          </p:nvPr>
        </p:nvSpPr>
        <p:spPr>
          <a:xfrm>
            <a:off x="523340" y="3146778"/>
            <a:ext cx="7249060" cy="249202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9095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klad Jeugd &amp; Gez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3340" y="2130425"/>
            <a:ext cx="8001000" cy="1016353"/>
          </a:xfrm>
        </p:spPr>
        <p:txBody>
          <a:bodyPr anchor="t"/>
          <a:lstStyle>
            <a:lvl1pPr algn="l">
              <a:defRPr b="1" i="0">
                <a:latin typeface="Calibri"/>
                <a:cs typeface="Calibri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05C-8D94-EB42-B61A-8C574F63719F}" type="datetimeFigureOut">
              <a:rPr lang="nl-NL" smtClean="0"/>
              <a:pPr/>
              <a:t>8-6-2023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C79A-594A-364F-BD82-68C6A64AA86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"/>
            <a:ext cx="9144000" cy="2084832"/>
          </a:xfrm>
          <a:prstGeom prst="rect">
            <a:avLst/>
          </a:prstGeom>
        </p:spPr>
      </p:pic>
      <p:sp>
        <p:nvSpPr>
          <p:cNvPr id="9" name="Subtitel 2"/>
          <p:cNvSpPr>
            <a:spLocks noGrp="1"/>
          </p:cNvSpPr>
          <p:nvPr>
            <p:ph type="subTitle" idx="1"/>
          </p:nvPr>
        </p:nvSpPr>
        <p:spPr>
          <a:xfrm>
            <a:off x="523340" y="3146778"/>
            <a:ext cx="7249060" cy="249202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458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kblad Jonge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3340" y="2130425"/>
            <a:ext cx="8001000" cy="1016353"/>
          </a:xfrm>
        </p:spPr>
        <p:txBody>
          <a:bodyPr anchor="t"/>
          <a:lstStyle>
            <a:lvl1pPr algn="l">
              <a:defRPr b="1" i="0">
                <a:latin typeface="Calibri"/>
                <a:cs typeface="Calibri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05C-8D94-EB42-B61A-8C574F63719F}" type="datetimeFigureOut">
              <a:rPr lang="nl-NL" smtClean="0"/>
              <a:pPr/>
              <a:t>8-6-2023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C79A-594A-364F-BD82-68C6A64AA86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"/>
            <a:ext cx="9144000" cy="2084832"/>
          </a:xfrm>
          <a:prstGeom prst="rect">
            <a:avLst/>
          </a:prstGeom>
        </p:spPr>
      </p:pic>
      <p:sp>
        <p:nvSpPr>
          <p:cNvPr id="9" name="Subtitel 2"/>
          <p:cNvSpPr>
            <a:spLocks noGrp="1"/>
          </p:cNvSpPr>
          <p:nvPr>
            <p:ph type="subTitle" idx="1"/>
          </p:nvPr>
        </p:nvSpPr>
        <p:spPr>
          <a:xfrm>
            <a:off x="523340" y="3146778"/>
            <a:ext cx="7249060" cy="249202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5447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kblad Volwasse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3340" y="2130425"/>
            <a:ext cx="8001000" cy="1016353"/>
          </a:xfrm>
        </p:spPr>
        <p:txBody>
          <a:bodyPr anchor="t"/>
          <a:lstStyle>
            <a:lvl1pPr algn="l">
              <a:defRPr b="1" i="0">
                <a:latin typeface="Calibri"/>
                <a:cs typeface="Calibri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05C-8D94-EB42-B61A-8C574F63719F}" type="datetimeFigureOut">
              <a:rPr lang="nl-NL" smtClean="0"/>
              <a:pPr/>
              <a:t>8-6-2023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C79A-594A-364F-BD82-68C6A64AA86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"/>
            <a:ext cx="9144000" cy="2084832"/>
          </a:xfrm>
          <a:prstGeom prst="rect">
            <a:avLst/>
          </a:prstGeom>
        </p:spPr>
      </p:pic>
      <p:sp>
        <p:nvSpPr>
          <p:cNvPr id="9" name="Subtitel 2"/>
          <p:cNvSpPr>
            <a:spLocks noGrp="1"/>
          </p:cNvSpPr>
          <p:nvPr>
            <p:ph type="subTitle" idx="1"/>
          </p:nvPr>
        </p:nvSpPr>
        <p:spPr>
          <a:xfrm>
            <a:off x="523340" y="3146778"/>
            <a:ext cx="7249060" cy="249202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39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kblad Oude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3340" y="2130425"/>
            <a:ext cx="8001000" cy="1016353"/>
          </a:xfrm>
        </p:spPr>
        <p:txBody>
          <a:bodyPr anchor="t"/>
          <a:lstStyle>
            <a:lvl1pPr algn="l">
              <a:defRPr b="1" i="0">
                <a:latin typeface="Calibri"/>
                <a:cs typeface="Calibri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05C-8D94-EB42-B61A-8C574F63719F}" type="datetimeFigureOut">
              <a:rPr lang="nl-NL" smtClean="0"/>
              <a:pPr/>
              <a:t>8-6-2023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C79A-594A-364F-BD82-68C6A64AA86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"/>
            <a:ext cx="9144000" cy="2084832"/>
          </a:xfrm>
          <a:prstGeom prst="rect">
            <a:avLst/>
          </a:prstGeom>
        </p:spPr>
      </p:pic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523340" y="3146778"/>
            <a:ext cx="7249060" cy="249202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4476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B705C-8D94-EB42-B61A-8C574F63719F}" type="datetimeFigureOut">
              <a:rPr lang="nl-NL" smtClean="0"/>
              <a:pPr/>
              <a:t>8-6-2023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EC79A-594A-364F-BD82-68C6A64AA8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11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4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Wonen met perspectief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271FD24-5C02-9F3F-EEDC-05AC0104EAAB}"/>
              </a:ext>
            </a:extLst>
          </p:cNvPr>
          <p:cNvSpPr txBox="1"/>
          <p:nvPr/>
        </p:nvSpPr>
        <p:spPr>
          <a:xfrm>
            <a:off x="481177" y="5186149"/>
            <a:ext cx="581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Project van de gemeente Apeldoorn en Riwis Zorg &amp; Welzijn</a:t>
            </a:r>
          </a:p>
        </p:txBody>
      </p:sp>
    </p:spTree>
    <p:extLst>
      <p:ext uri="{BB962C8B-B14F-4D97-AF65-F5344CB8AC3E}">
        <p14:creationId xmlns:p14="http://schemas.microsoft.com/office/powerpoint/2010/main" val="369602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AFDF-A782-1F00-2E77-B866C34F2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Vraagstukken die nog openstaan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031C66-E78D-6A23-909E-55891A3838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en-US" dirty="0"/>
              <a:t>40% afwijzingen in de aanmeldingen (financien, behandeling, huurcomponent)</a:t>
            </a:r>
          </a:p>
          <a:p>
            <a:pPr marL="342900" indent="-342900">
              <a:buChar char="•"/>
            </a:pPr>
            <a:r>
              <a:rPr lang="en-US" dirty="0"/>
              <a:t>Hoe laat je clienten gebruik maken van de algemene voorzieningen in de wijk i.p.v. de individuele begeleiding</a:t>
            </a:r>
          </a:p>
          <a:p>
            <a:pPr marL="342900" indent="-342900">
              <a:buChar char="•"/>
            </a:pPr>
            <a:r>
              <a:rPr lang="en-US" dirty="0"/>
              <a:t>Hebben we juiste doelgroep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pakken</a:t>
            </a:r>
            <a:r>
              <a:rPr lang="en-US" dirty="0"/>
              <a:t> </a:t>
            </a:r>
          </a:p>
          <a:p>
            <a:pPr marL="342900" indent="-342900">
              <a:buChar char="•"/>
            </a:pPr>
            <a:r>
              <a:rPr lang="en-US" dirty="0"/>
              <a:t>Is bij grote schaal het </a:t>
            </a:r>
            <a:r>
              <a:rPr lang="en-US" dirty="0" err="1"/>
              <a:t>uitstroomperspectief</a:t>
            </a:r>
            <a:r>
              <a:rPr lang="en-US" dirty="0"/>
              <a:t> </a:t>
            </a:r>
            <a:r>
              <a:rPr lang="en-US" dirty="0" err="1"/>
              <a:t>haalbaar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/>
              <a:t>Risico`s </a:t>
            </a:r>
            <a:r>
              <a:rPr lang="en-US" dirty="0" err="1"/>
              <a:t>zoals</a:t>
            </a:r>
            <a:r>
              <a:rPr lang="en-US" dirty="0"/>
              <a:t> </a:t>
            </a:r>
            <a:r>
              <a:rPr lang="en-US" dirty="0" err="1"/>
              <a:t>huurachterstanden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huurbescherming</a:t>
            </a:r>
            <a:endParaRPr lang="en-US" dirty="0"/>
          </a:p>
          <a:p>
            <a:pPr marL="342900" indent="-342900"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9CA9D-5EEF-929B-07F5-D8B1EB868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2796250"/>
            <a:ext cx="8001000" cy="3080767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Vragen ??</a:t>
            </a:r>
            <a:endParaRPr lang="nl-NL" sz="7200" dirty="0"/>
          </a:p>
        </p:txBody>
      </p:sp>
    </p:spTree>
    <p:extLst>
      <p:ext uri="{BB962C8B-B14F-4D97-AF65-F5344CB8AC3E}">
        <p14:creationId xmlns:p14="http://schemas.microsoft.com/office/powerpoint/2010/main" val="129593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3ACFF5-C775-8B92-718E-D215FF2DF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339" y="2130425"/>
            <a:ext cx="8211227" cy="1016353"/>
          </a:xfrm>
        </p:spPr>
        <p:txBody>
          <a:bodyPr>
            <a:normAutofit fontScale="90000"/>
          </a:bodyPr>
          <a:lstStyle/>
          <a:p>
            <a:r>
              <a:rPr lang="nl-NL" dirty="0"/>
              <a:t>Riwis zorg &amp; Welzijn even voorstellen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57755AA-D3BE-A722-7542-9EDA9775D9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Actief in de regio`s Apeldoorn en Doetinchem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460 Beschermd Wonen plekken(WLZ en WMO)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700 ambulante cliënten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Dagbesteding, buurtcirkels, Apeldoorn werkt mee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Herstelgerichte zorg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759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E59A7-11F8-3674-27D6-9105EDA26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340" y="1775584"/>
            <a:ext cx="8001000" cy="1016353"/>
          </a:xfrm>
        </p:spPr>
        <p:txBody>
          <a:bodyPr/>
          <a:lstStyle/>
          <a:p>
            <a:r>
              <a:rPr lang="en-US" dirty="0" err="1"/>
              <a:t>Opzet</a:t>
            </a:r>
            <a:r>
              <a:rPr lang="en-US" dirty="0"/>
              <a:t> van de pilot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39AE58-98DA-3082-6567-E60C4000E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660" y="2749539"/>
            <a:ext cx="7249060" cy="263304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Projectplan opstellen gemeente Apeldoorn en Riwis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Riwis stelt locatie met 9 appartementen beschikbaar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Opstellen exploitatiebegroting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Opstellen</a:t>
            </a:r>
            <a:r>
              <a:rPr lang="en-US" sz="2400" dirty="0"/>
              <a:t> </a:t>
            </a:r>
            <a:r>
              <a:rPr lang="en-US" sz="2400" dirty="0" err="1"/>
              <a:t>aanmeldcriteria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Risico`s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beheersmaatregelen</a:t>
            </a:r>
            <a:endParaRPr lang="en-US" sz="2400" dirty="0"/>
          </a:p>
          <a:p>
            <a:r>
              <a:rPr lang="en-US" sz="2400" dirty="0"/>
              <a:t>	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03158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E59A7-11F8-3674-27D6-9105EDA26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340" y="1775584"/>
            <a:ext cx="8001000" cy="1016353"/>
          </a:xfrm>
        </p:spPr>
        <p:txBody>
          <a:bodyPr/>
          <a:lstStyle/>
          <a:p>
            <a:r>
              <a:rPr lang="en-US" dirty="0"/>
              <a:t>Start van de pilot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39AE58-98DA-3082-6567-E60C4000E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660" y="2548891"/>
            <a:ext cx="7724240" cy="3943350"/>
          </a:xfrm>
        </p:spPr>
        <p:txBody>
          <a:bodyPr>
            <a:normAutofit/>
          </a:bodyPr>
          <a:lstStyle/>
          <a:p>
            <a:pPr marL="685800" indent="-3429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dirty="0"/>
              <a:t>Gemeentelijke </a:t>
            </a:r>
            <a:r>
              <a:rPr lang="en-US" dirty="0" err="1"/>
              <a:t>ambitie</a:t>
            </a:r>
            <a:r>
              <a:rPr lang="en-US" dirty="0"/>
              <a:t>:</a:t>
            </a:r>
          </a:p>
          <a:p>
            <a:pPr marL="342900">
              <a:spcBef>
                <a:spcPts val="1400"/>
              </a:spcBef>
            </a:pPr>
            <a:r>
              <a:rPr lang="en-US" sz="1800" dirty="0" err="1"/>
              <a:t>Beschermd</a:t>
            </a:r>
            <a:r>
              <a:rPr lang="en-US" sz="1800" dirty="0"/>
              <a:t> Thuis, </a:t>
            </a:r>
            <a:r>
              <a:rPr lang="en-US" sz="1800" dirty="0" err="1"/>
              <a:t>scheiden</a:t>
            </a:r>
            <a:r>
              <a:rPr lang="en-US" sz="1800" dirty="0"/>
              <a:t> </a:t>
            </a:r>
            <a:r>
              <a:rPr lang="en-US" sz="1800" dirty="0" err="1"/>
              <a:t>Wonen</a:t>
            </a:r>
            <a:r>
              <a:rPr lang="en-US" sz="1800" dirty="0"/>
              <a:t> &amp; Zorg</a:t>
            </a:r>
          </a:p>
          <a:p>
            <a:pPr marL="685800" indent="-3429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Doelstellingen</a:t>
            </a:r>
            <a:r>
              <a:rPr lang="en-US" dirty="0"/>
              <a:t>:</a:t>
            </a:r>
          </a:p>
          <a:p>
            <a:pPr marL="342900">
              <a:spcBef>
                <a:spcPts val="1400"/>
              </a:spcBef>
            </a:pPr>
            <a:r>
              <a:rPr lang="nl-NL" sz="18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Ervaring op doen als zorgorganisatie, vergroten zorgaanbod, zo zelfstandig mogelijk wonen in de wijk, vermindering BW plekken, besparing kosten.</a:t>
            </a:r>
          </a:p>
          <a:p>
            <a:pPr marL="685800" indent="-3429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Calibri Light" panose="020F0302020204030204" pitchFamily="34" charset="0"/>
              </a:rPr>
              <a:t>Uitgangspunten:</a:t>
            </a:r>
          </a:p>
          <a:p>
            <a:pPr marL="342900">
              <a:spcBef>
                <a:spcPts val="1400"/>
              </a:spcBef>
            </a:pPr>
            <a:r>
              <a:rPr lang="nl-NL" sz="1800" dirty="0">
                <a:solidFill>
                  <a:srgbClr val="000000"/>
                </a:solidFill>
                <a:latin typeface="Calibri Light" panose="020F0302020204030204" pitchFamily="34" charset="0"/>
              </a:rPr>
              <a:t>Huur + servicekosten = huisvesting + ambulante begeleiding, ervaring op doen met het nieuwe zorgproductenboek (IHT)</a:t>
            </a:r>
          </a:p>
          <a:p>
            <a:pPr marL="342900">
              <a:spcBef>
                <a:spcPts val="1400"/>
              </a:spcBef>
            </a:pPr>
            <a:endParaRPr lang="en-US" dirty="0"/>
          </a:p>
          <a:p>
            <a:pPr marL="342900">
              <a:spcBef>
                <a:spcPts val="1400"/>
              </a:spcBef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243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ED7B7-D792-64AB-805C-398A694E0A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Doelgroep en aanmeldcriteria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DA30FD-951F-3186-DD84-496096913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Char char="•"/>
            </a:pPr>
            <a:endParaRPr lang="nl-NL" dirty="0"/>
          </a:p>
          <a:p>
            <a:pPr marL="342900" indent="-342900">
              <a:buChar char="•"/>
            </a:pPr>
            <a:r>
              <a:rPr lang="nl-NL" dirty="0"/>
              <a:t>Doelgroep</a:t>
            </a:r>
          </a:p>
          <a:p>
            <a:pPr marL="342900" indent="-342900">
              <a:buChar char="•"/>
            </a:pPr>
            <a:r>
              <a:rPr lang="nl-NL" dirty="0" err="1"/>
              <a:t>Toeleidingsteam</a:t>
            </a:r>
            <a:endParaRPr lang="nl-NL" dirty="0"/>
          </a:p>
          <a:p>
            <a:pPr marL="342900" indent="-342900">
              <a:buChar char="•"/>
            </a:pPr>
            <a:r>
              <a:rPr lang="nl-NL" dirty="0"/>
              <a:t>Werkwijze en aanmeldroute</a:t>
            </a:r>
          </a:p>
          <a:p>
            <a:pPr marL="342900" indent="-342900">
              <a:buChar char="•"/>
            </a:pPr>
            <a:r>
              <a:rPr lang="nl-NL" dirty="0"/>
              <a:t>Vindplaats voor aanmeldingen</a:t>
            </a:r>
          </a:p>
          <a:p>
            <a:pPr marL="342900" indent="-342900">
              <a:buChar char="•"/>
            </a:pPr>
            <a:r>
              <a:rPr lang="nl-NL" dirty="0"/>
              <a:t>Aanmeldcriteria </a:t>
            </a:r>
          </a:p>
        </p:txBody>
      </p:sp>
    </p:spTree>
    <p:extLst>
      <p:ext uri="{BB962C8B-B14F-4D97-AF65-F5344CB8AC3E}">
        <p14:creationId xmlns:p14="http://schemas.microsoft.com/office/powerpoint/2010/main" val="34784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3340" y="1763604"/>
            <a:ext cx="8001000" cy="1016353"/>
          </a:xfrm>
        </p:spPr>
        <p:txBody>
          <a:bodyPr/>
          <a:lstStyle/>
          <a:p>
            <a:r>
              <a:rPr lang="nl-NL" dirty="0"/>
              <a:t>Ervaringen</a:t>
            </a:r>
            <a:r>
              <a:rPr lang="en-US" dirty="0"/>
              <a:t> van </a:t>
            </a:r>
            <a:r>
              <a:rPr lang="nl-NL" dirty="0"/>
              <a:t>clientperspectief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23338" y="2550834"/>
            <a:ext cx="8214262" cy="417821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Trots op eigen plek, </a:t>
            </a:r>
            <a:r>
              <a:rPr lang="nl-NL" sz="2400" dirty="0"/>
              <a:t>individueel</a:t>
            </a:r>
            <a:r>
              <a:rPr lang="en-US" sz="2400" dirty="0"/>
              <a:t> wonen geeft veel 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Eigen spullen en zelf verven maakt dat het thuis wordt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Meer gevoel van vrijheid, begeleiding op afspraak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Meer een beroep op eigen krachten, creatief in eigen </a:t>
            </a:r>
            <a:r>
              <a:rPr lang="en-US" sz="2400" dirty="0" err="1"/>
              <a:t>oplossingen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zelfstandigheid (minder </a:t>
            </a:r>
            <a:r>
              <a:rPr lang="en-US" sz="2400" dirty="0" err="1"/>
              <a:t>uren</a:t>
            </a:r>
            <a:r>
              <a:rPr lang="en-US" sz="2400" dirty="0"/>
              <a:t> </a:t>
            </a:r>
            <a:r>
              <a:rPr lang="en-US" sz="2400" dirty="0" err="1"/>
              <a:t>begeleiding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Geen gezamenlijke activiteiten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Van medebewoner naar buurman/vrouw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Doet</a:t>
            </a:r>
            <a:r>
              <a:rPr lang="en-US" sz="2400" dirty="0"/>
              <a:t> meer appel op participatie in de </a:t>
            </a:r>
            <a:r>
              <a:rPr lang="en-US" sz="2400" dirty="0" err="1"/>
              <a:t>samenleving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03480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Ervaring vastgoedperspectief</a:t>
            </a:r>
            <a:br>
              <a:rPr lang="nl-NL" dirty="0"/>
            </a:br>
            <a:r>
              <a:rPr lang="nl-NL" sz="2200" dirty="0"/>
              <a:t>De Locatie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6431" y="3146779"/>
            <a:ext cx="3515557" cy="362131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Opp. tussen de 28 en 40m²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De woonruimtes zijn zelfstandige woonruimte volgens definitie belastingdienst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Uitdagingen: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Inschrijven op adres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Huurtoeslag en de belastingdienst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Delen van de nutsvoorzieningen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6" name="Afbeelding 5" descr="Afbeelding met tekst, diagram, Plan&#10;&#10;Automatisch gegenereerde beschrijving">
            <a:extLst>
              <a:ext uri="{FF2B5EF4-FFF2-40B4-BE49-F238E27FC236}">
                <a16:creationId xmlns:a16="http://schemas.microsoft.com/office/drawing/2014/main" id="{35E3586D-3B63-08FE-EC9D-24CD9DB64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945" y="3117504"/>
            <a:ext cx="5551055" cy="37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3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Ervaring vastgoedperspectief</a:t>
            </a:r>
            <a:br>
              <a:rPr lang="nl-NL" dirty="0"/>
            </a:br>
            <a:r>
              <a:rPr lang="nl-NL" sz="2400" dirty="0"/>
              <a:t>De huurovereenkomst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10270" y="3429000"/>
            <a:ext cx="8576711" cy="306416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Huurovereenkomst voor bepaalde tijd (max 2 jaar)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  <a:latin typeface="Calibri Light"/>
                <a:cs typeface="Calibri Light"/>
              </a:rPr>
              <a:t>Wet vaste huurcontracten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Koppeling met de zorgleverovereenkomst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  <a:latin typeface="Calibri Light"/>
                <a:cs typeface="Calibri Light"/>
              </a:rPr>
              <a:t>het zorgelement overheerst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Aanvangshuurprijs = maximale huurprijs huurtoeslag jonger dan 23 jaar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Waarborgsom €50,--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Er zijn ondersteunende documenten opstelt, die uitleggen wat de huurovereenkomst inhoudt en hoe de onderhoudsverdeling werkt</a:t>
            </a:r>
          </a:p>
        </p:txBody>
      </p:sp>
    </p:spTree>
    <p:extLst>
      <p:ext uri="{BB962C8B-B14F-4D97-AF65-F5344CB8AC3E}">
        <p14:creationId xmlns:p14="http://schemas.microsoft.com/office/powerpoint/2010/main" val="15936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Ervaring vastgoedperspectief</a:t>
            </a:r>
            <a:br>
              <a:rPr lang="nl-NL" dirty="0"/>
            </a:br>
            <a:r>
              <a:rPr lang="nl-NL" sz="2400" dirty="0"/>
              <a:t>Impact op de ondersteunende afdelingen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10271" y="3429000"/>
            <a:ext cx="8001000" cy="24920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2 petten op als organisatie, als zorgverlener en als verhuurder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Financiële administratie en hoe om te gaan met huurders die niet of te laat betalen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Verandering manier van werken voor Technische dienst</a:t>
            </a:r>
          </a:p>
        </p:txBody>
      </p:sp>
    </p:spTree>
    <p:extLst>
      <p:ext uri="{BB962C8B-B14F-4D97-AF65-F5344CB8AC3E}">
        <p14:creationId xmlns:p14="http://schemas.microsoft.com/office/powerpoint/2010/main" val="1918613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22fd711-f17a-42ad-84a8-89e89160284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45AC04A996B347A923918681CDCBCA" ma:contentTypeVersion="11" ma:contentTypeDescription="Create a new document." ma:contentTypeScope="" ma:versionID="44c44b594e2307a3f886d2eab3f5398f">
  <xsd:schema xmlns:xsd="http://www.w3.org/2001/XMLSchema" xmlns:xs="http://www.w3.org/2001/XMLSchema" xmlns:p="http://schemas.microsoft.com/office/2006/metadata/properties" xmlns:ns3="dcea4dab-6d26-4e88-b3e1-3956ebdee15b" xmlns:ns4="c22fd711-f17a-42ad-84a8-89e89160284a" targetNamespace="http://schemas.microsoft.com/office/2006/metadata/properties" ma:root="true" ma:fieldsID="979f055ce599e65146efdf4f5f0725de" ns3:_="" ns4:_="">
    <xsd:import namespace="dcea4dab-6d26-4e88-b3e1-3956ebdee15b"/>
    <xsd:import namespace="c22fd711-f17a-42ad-84a8-89e89160284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a4dab-6d26-4e88-b3e1-3956ebdee1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fd711-f17a-42ad-84a8-89e8916028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E2F787-4B06-463C-82BA-DFC690976762}">
  <ds:schemaRefs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22fd711-f17a-42ad-84a8-89e89160284a"/>
    <ds:schemaRef ds:uri="dcea4dab-6d26-4e88-b3e1-3956ebdee15b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71072C6-95E9-46B6-9D79-7B3A20238D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C45A7E-AF09-4A99-B008-C6F5584EE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a4dab-6d26-4e88-b3e1-3956ebdee15b"/>
    <ds:schemaRef ds:uri="c22fd711-f17a-42ad-84a8-89e8916028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404</Words>
  <Application>Microsoft Office PowerPoint</Application>
  <PresentationFormat>Diavoorstelling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Arial,Sans-Serif</vt:lpstr>
      <vt:lpstr>Calibri</vt:lpstr>
      <vt:lpstr>Calibri Light</vt:lpstr>
      <vt:lpstr>Office-thema</vt:lpstr>
      <vt:lpstr>Wonen met perspectief</vt:lpstr>
      <vt:lpstr>Riwis zorg &amp; Welzijn even voorstellen</vt:lpstr>
      <vt:lpstr>Opzet van de pilot</vt:lpstr>
      <vt:lpstr>Start van de pilot</vt:lpstr>
      <vt:lpstr>Doelgroep en aanmeldcriteria</vt:lpstr>
      <vt:lpstr>Ervaringen van clientperspectief</vt:lpstr>
      <vt:lpstr>Ervaring vastgoedperspectief De Locatie</vt:lpstr>
      <vt:lpstr>Ervaring vastgoedperspectief De huurovereenkomst</vt:lpstr>
      <vt:lpstr>Ervaring vastgoedperspectief Impact op de ondersteunende afdelingen</vt:lpstr>
      <vt:lpstr>Vraagstukken die nog openstaan</vt:lpstr>
      <vt:lpstr>Vragen ??</vt:lpstr>
    </vt:vector>
  </TitlesOfParts>
  <Company>Kompaan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Eric Eric</dc:creator>
  <cp:lastModifiedBy>Maan, R.P. (Rob) | Riwis Zorg &amp; Welzijn</cp:lastModifiedBy>
  <cp:revision>121</cp:revision>
  <dcterms:created xsi:type="dcterms:W3CDTF">2019-10-18T07:40:23Z</dcterms:created>
  <dcterms:modified xsi:type="dcterms:W3CDTF">2023-06-08T11:55:10Z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xd_ProgID">
    <vt:lpwstr/>
  </property>
  <property fmtid="{D5CDD505-2E9C-101B-9397-08002B2CF9AE}" pid="4" name="_ColorHex">
    <vt:lpwstr/>
  </property>
  <property fmtid="{D5CDD505-2E9C-101B-9397-08002B2CF9AE}" pid="5" name="_Emoji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ColorTag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GUID">
    <vt:lpwstr>c9636daf-17b2-4096-bf5d-720a613c5959</vt:lpwstr>
  </property>
  <property fmtid="{D5CDD505-2E9C-101B-9397-08002B2CF9AE}" pid="12" name="xd_Signature">
    <vt:bool>false</vt:bool>
  </property>
  <property fmtid="{D5CDD505-2E9C-101B-9397-08002B2CF9AE}" pid="13" name="ContentTypeId">
    <vt:lpwstr>0x0101004345AC04A996B347A923918681CDCBCA</vt:lpwstr>
  </property>
</Properties>
</file>